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8" r:id="rId2"/>
    <p:sldId id="288" r:id="rId3"/>
    <p:sldId id="292" r:id="rId4"/>
    <p:sldId id="260" r:id="rId5"/>
    <p:sldId id="261" r:id="rId6"/>
    <p:sldId id="262" r:id="rId7"/>
    <p:sldId id="263" r:id="rId8"/>
    <p:sldId id="264" r:id="rId9"/>
    <p:sldId id="265" r:id="rId10"/>
    <p:sldId id="289" r:id="rId11"/>
    <p:sldId id="266" r:id="rId12"/>
    <p:sldId id="267" r:id="rId13"/>
    <p:sldId id="268" r:id="rId14"/>
    <p:sldId id="269" r:id="rId15"/>
    <p:sldId id="270" r:id="rId16"/>
    <p:sldId id="271" r:id="rId17"/>
    <p:sldId id="272" r:id="rId18"/>
    <p:sldId id="273" r:id="rId19"/>
    <p:sldId id="274" r:id="rId20"/>
    <p:sldId id="290" r:id="rId21"/>
    <p:sldId id="275" r:id="rId22"/>
    <p:sldId id="276" r:id="rId23"/>
    <p:sldId id="277" r:id="rId24"/>
    <p:sldId id="278" r:id="rId25"/>
    <p:sldId id="279" r:id="rId26"/>
    <p:sldId id="280" r:id="rId27"/>
    <p:sldId id="281" r:id="rId28"/>
    <p:sldId id="291" r:id="rId29"/>
    <p:sldId id="284" r:id="rId30"/>
    <p:sldId id="285" r:id="rId31"/>
    <p:sldId id="286" r:id="rId32"/>
  </p:sldIdLst>
  <p:sldSz cx="9144000" cy="6858000" type="screen4x3"/>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A64E3D-688A-493E-84FA-359E53667E32}" type="datetimeFigureOut">
              <a:rPr lang="en-US" smtClean="0"/>
              <a:pPr/>
              <a:t>10/2/2017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C31D3C-0896-4B7E-9CBF-CC99B625AF97}" type="slidenum">
              <a:rPr lang="en-US" smtClean="0"/>
              <a:pPr/>
              <a:t>‹#›</a:t>
            </a:fld>
            <a:endParaRPr lang="en-US"/>
          </a:p>
        </p:txBody>
      </p:sp>
    </p:spTree>
    <p:extLst>
      <p:ext uri="{BB962C8B-B14F-4D97-AF65-F5344CB8AC3E}">
        <p14:creationId xmlns="" xmlns:p14="http://schemas.microsoft.com/office/powerpoint/2010/main" val="3503641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C31D3C-0896-4B7E-9CBF-CC99B625AF9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5C52830-80E7-4DB7-82B5-682F023FAD0C}" type="datetime1">
              <a:rPr lang="en-US">
                <a:solidFill>
                  <a:prstClr val="black">
                    <a:tint val="75000"/>
                  </a:prstClr>
                </a:solidFill>
              </a:rPr>
              <a:pPr>
                <a:defRPr/>
              </a:pPr>
              <a:t>10/2/2017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61049F3-F4BB-4FD7-BC64-1319D00E61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77747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210482-BC71-4E6C-9A85-1FAFED421BF4}" type="datetime1">
              <a:rPr lang="en-US">
                <a:solidFill>
                  <a:prstClr val="black">
                    <a:tint val="75000"/>
                  </a:prstClr>
                </a:solidFill>
              </a:rPr>
              <a:pPr>
                <a:defRPr/>
              </a:pPr>
              <a:t>10/2/2017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72D9D41-BCEA-4EA4-817E-000335EDE9E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3299330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D9BDB1-EDE0-4925-A4DB-03FF928EF380}" type="datetime1">
              <a:rPr lang="en-US">
                <a:solidFill>
                  <a:prstClr val="black">
                    <a:tint val="75000"/>
                  </a:prstClr>
                </a:solidFill>
              </a:rPr>
              <a:pPr>
                <a:defRPr/>
              </a:pPr>
              <a:t>10/2/2017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7A5E73E-51F9-4743-B43D-E91DE069E9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1192998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4C238C-6FA2-4447-ABEF-FEA2D9A05A43}" type="datetime1">
              <a:rPr lang="en-US">
                <a:solidFill>
                  <a:prstClr val="black">
                    <a:tint val="75000"/>
                  </a:prstClr>
                </a:solidFill>
              </a:rPr>
              <a:pPr>
                <a:defRPr/>
              </a:pPr>
              <a:t>10/2/2017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98CCF06-9902-4020-998D-C07E0F6FB29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4083302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8FC1CCE-2E4C-44D6-A784-9A05D85E2BC3}" type="datetime1">
              <a:rPr lang="en-US">
                <a:solidFill>
                  <a:prstClr val="black">
                    <a:tint val="75000"/>
                  </a:prstClr>
                </a:solidFill>
              </a:rPr>
              <a:pPr>
                <a:defRPr/>
              </a:pPr>
              <a:t>10/2/2017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EFB5DA-33E9-4F73-B83F-8416379B829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975489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2248E63-52E6-4DA9-A71A-C25C16AAF09B}" type="datetime1">
              <a:rPr lang="en-US">
                <a:solidFill>
                  <a:prstClr val="black">
                    <a:tint val="75000"/>
                  </a:prstClr>
                </a:solidFill>
              </a:rPr>
              <a:pPr>
                <a:defRPr/>
              </a:pPr>
              <a:t>10/2/2017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C049DC7-0C44-486A-A68F-5626E0A376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2163119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B85FDF4-351F-42F3-8111-79325FD6B10A}" type="datetime1">
              <a:rPr lang="en-US">
                <a:solidFill>
                  <a:prstClr val="black">
                    <a:tint val="75000"/>
                  </a:prstClr>
                </a:solidFill>
              </a:rPr>
              <a:pPr>
                <a:defRPr/>
              </a:pPr>
              <a:t>10/2/2017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F2D0C87-AA7D-4A5D-83E9-D49719C7DD4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458933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1FCAE4-456B-4C81-B72E-3DF4B3CEC830}" type="datetime1">
              <a:rPr lang="en-US">
                <a:solidFill>
                  <a:prstClr val="black">
                    <a:tint val="75000"/>
                  </a:prstClr>
                </a:solidFill>
              </a:rPr>
              <a:pPr>
                <a:defRPr/>
              </a:pPr>
              <a:t>10/2/2017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6650D9E-B2D2-4D11-BB1C-DBE32B03833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4071182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CA5031-3167-40EF-988A-08C64DFFE4D2}" type="datetime1">
              <a:rPr lang="en-US">
                <a:solidFill>
                  <a:prstClr val="black">
                    <a:tint val="75000"/>
                  </a:prstClr>
                </a:solidFill>
              </a:rPr>
              <a:pPr>
                <a:defRPr/>
              </a:pPr>
              <a:t>10/2/2017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D8D4B3D-83A5-46CE-9B38-DE98ACA754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1637219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DC5E753-8584-4A72-9B71-7FD2C9E01D6C}" type="datetime1">
              <a:rPr lang="en-US">
                <a:solidFill>
                  <a:prstClr val="black">
                    <a:tint val="75000"/>
                  </a:prstClr>
                </a:solidFill>
              </a:rPr>
              <a:pPr>
                <a:defRPr/>
              </a:pPr>
              <a:t>10/2/2017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DF1DA65-6D0C-4782-8478-374CC7FC92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2628570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67EE485-58D1-4992-8ADD-A93CA01FB012}" type="datetime1">
              <a:rPr lang="en-US">
                <a:solidFill>
                  <a:prstClr val="black">
                    <a:tint val="75000"/>
                  </a:prstClr>
                </a:solidFill>
              </a:rPr>
              <a:pPr>
                <a:defRPr/>
              </a:pPr>
              <a:t>10/2/2017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7F91DC2-887B-4596-A73C-4FCA92BEFDE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1804791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F6F978D1-216E-4525-BA3B-5E17EBB41CD2}" type="datetime1">
              <a:rPr lang="en-US">
                <a:solidFill>
                  <a:prstClr val="black">
                    <a:tint val="75000"/>
                  </a:prstClr>
                </a:solidFill>
                <a:latin typeface="Arial" charset="0"/>
              </a:rPr>
              <a:pPr fontAlgn="base">
                <a:spcBef>
                  <a:spcPct val="0"/>
                </a:spcBef>
                <a:spcAft>
                  <a:spcPct val="0"/>
                </a:spcAft>
                <a:defRPr/>
              </a:pPr>
              <a:t>10/2/2017</a:t>
            </a:fld>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0F1B6759-DA29-48EF-9D8A-7FADFEBEDE43}"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 xmlns:p14="http://schemas.microsoft.com/office/powerpoint/2010/main" val="844646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slide" Target="slide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26.gif"/><Relationship Id="rId4" Type="http://schemas.openxmlformats.org/officeDocument/2006/relationships/image" Target="../media/image25.gif"/></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jpe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09600" y="990600"/>
            <a:ext cx="7239000" cy="838200"/>
          </a:xfrm>
        </p:spPr>
        <p:txBody>
          <a:bodyPr/>
          <a:lstStyle/>
          <a:p>
            <a:pPr algn="l" eaLnBrk="1" hangingPunct="1"/>
            <a:r>
              <a:rPr lang="vi-VN" sz="2800" b="1" dirty="0" smtClean="0">
                <a:solidFill>
                  <a:srgbClr val="0000FF"/>
                </a:solidFill>
              </a:rPr>
              <a:t>1</a:t>
            </a:r>
            <a:r>
              <a:rPr lang="en-US" sz="2800" b="1" dirty="0" smtClean="0">
                <a:solidFill>
                  <a:srgbClr val="0000FF"/>
                </a:solidFill>
              </a:rPr>
              <a:t>/ </a:t>
            </a:r>
            <a:r>
              <a:rPr lang="vi-VN" sz="2800" dirty="0" smtClean="0">
                <a:solidFill>
                  <a:srgbClr val="0000FF"/>
                </a:solidFill>
              </a:rPr>
              <a:t>Ảnh tạo bởi gương cầu lồi có đặc điểm gì? </a:t>
            </a:r>
            <a:endParaRPr lang="en-US" sz="2800" dirty="0" smtClean="0">
              <a:solidFill>
                <a:srgbClr val="0000FF"/>
              </a:solidFill>
              <a:latin typeface="VNI-Times" pitchFamily="2" charset="0"/>
            </a:endParaRPr>
          </a:p>
        </p:txBody>
      </p:sp>
      <p:sp>
        <p:nvSpPr>
          <p:cNvPr id="5" name="Rectangle 2"/>
          <p:cNvSpPr txBox="1">
            <a:spLocks noChangeArrowheads="1"/>
          </p:cNvSpPr>
          <p:nvPr/>
        </p:nvSpPr>
        <p:spPr bwMode="auto">
          <a:xfrm>
            <a:off x="685800" y="2667000"/>
            <a:ext cx="7848600" cy="1524000"/>
          </a:xfrm>
          <a:prstGeom prst="rect">
            <a:avLst/>
          </a:prstGeom>
          <a:noFill/>
          <a:ln w="9525">
            <a:noFill/>
            <a:miter lim="800000"/>
            <a:headEnd/>
            <a:tailEnd/>
          </a:ln>
        </p:spPr>
        <p:txBody>
          <a:bodyPr anchor="ctr"/>
          <a:lstStyle/>
          <a:p>
            <a:pPr fontAlgn="base">
              <a:spcBef>
                <a:spcPct val="0"/>
              </a:spcBef>
              <a:spcAft>
                <a:spcPct val="0"/>
              </a:spcAft>
              <a:defRPr/>
            </a:pPr>
            <a:r>
              <a:rPr lang="en-US" sz="2800" b="1" dirty="0">
                <a:solidFill>
                  <a:srgbClr val="0000FF"/>
                </a:solidFill>
              </a:rPr>
              <a:t>2/ </a:t>
            </a:r>
            <a:r>
              <a:rPr lang="vi-VN" sz="2800" dirty="0">
                <a:solidFill>
                  <a:srgbClr val="0000FF"/>
                </a:solidFill>
              </a:rPr>
              <a:t>Tại sao trên ô tô, xe máy người ta thường lắp một gương cầu lồi để người lái xe quan sát phía sau mà không lắp một gương phẳng. Làm thế có lợi gì?</a:t>
            </a:r>
            <a:endParaRPr lang="en-US" sz="2800" dirty="0">
              <a:solidFill>
                <a:srgbClr val="0000FF"/>
              </a:solidFill>
              <a:latin typeface="VNI-Times" pitchFamily="2" charset="0"/>
            </a:endParaRPr>
          </a:p>
        </p:txBody>
      </p:sp>
      <p:sp>
        <p:nvSpPr>
          <p:cNvPr id="6" name="Rectangle 2"/>
          <p:cNvSpPr txBox="1">
            <a:spLocks noChangeArrowheads="1"/>
          </p:cNvSpPr>
          <p:nvPr/>
        </p:nvSpPr>
        <p:spPr bwMode="auto">
          <a:xfrm>
            <a:off x="1752600" y="1828800"/>
            <a:ext cx="3733800" cy="838200"/>
          </a:xfrm>
          <a:prstGeom prst="rect">
            <a:avLst/>
          </a:prstGeom>
          <a:noFill/>
          <a:ln w="9525">
            <a:noFill/>
            <a:miter lim="800000"/>
            <a:headEnd/>
            <a:tailEnd/>
          </a:ln>
        </p:spPr>
        <p:txBody>
          <a:bodyPr anchor="ctr"/>
          <a:lstStyle/>
          <a:p>
            <a:pPr fontAlgn="base">
              <a:spcBef>
                <a:spcPct val="0"/>
              </a:spcBef>
              <a:spcAft>
                <a:spcPct val="0"/>
              </a:spcAft>
              <a:defRPr/>
            </a:pPr>
            <a:r>
              <a:rPr lang="en-US" sz="2800" b="1" dirty="0">
                <a:solidFill>
                  <a:srgbClr val="FF0000"/>
                </a:solidFill>
              </a:rPr>
              <a:t>Ảnh ảo, </a:t>
            </a:r>
            <a:r>
              <a:rPr lang="en-US" sz="2800" b="1" dirty="0" smtClean="0">
                <a:solidFill>
                  <a:srgbClr val="FF0000"/>
                </a:solidFill>
              </a:rPr>
              <a:t>nhỏ </a:t>
            </a:r>
            <a:r>
              <a:rPr lang="en-US" sz="2800" b="1" dirty="0">
                <a:solidFill>
                  <a:srgbClr val="FF0000"/>
                </a:solidFill>
              </a:rPr>
              <a:t>hơn vật</a:t>
            </a:r>
            <a:endParaRPr lang="en-US" sz="2800" dirty="0">
              <a:solidFill>
                <a:srgbClr val="FF0000"/>
              </a:solidFill>
              <a:latin typeface="VNI-Times" pitchFamily="2" charset="0"/>
            </a:endParaRPr>
          </a:p>
        </p:txBody>
      </p:sp>
      <p:sp>
        <p:nvSpPr>
          <p:cNvPr id="7" name="Rectangle 2"/>
          <p:cNvSpPr txBox="1">
            <a:spLocks noChangeArrowheads="1"/>
          </p:cNvSpPr>
          <p:nvPr/>
        </p:nvSpPr>
        <p:spPr bwMode="auto">
          <a:xfrm>
            <a:off x="1295400" y="4343400"/>
            <a:ext cx="7162800" cy="1752600"/>
          </a:xfrm>
          <a:prstGeom prst="rect">
            <a:avLst/>
          </a:prstGeom>
          <a:noFill/>
          <a:ln w="9525">
            <a:noFill/>
            <a:miter lim="800000"/>
            <a:headEnd/>
            <a:tailEnd/>
          </a:ln>
        </p:spPr>
        <p:txBody>
          <a:bodyPr anchor="ctr"/>
          <a:lstStyle/>
          <a:p>
            <a:pPr fontAlgn="base">
              <a:spcBef>
                <a:spcPct val="0"/>
              </a:spcBef>
              <a:spcAft>
                <a:spcPct val="0"/>
              </a:spcAft>
              <a:defRPr/>
            </a:pPr>
            <a:r>
              <a:rPr lang="en-US" sz="2800" b="1" dirty="0">
                <a:solidFill>
                  <a:srgbClr val="FF0000"/>
                </a:solidFill>
              </a:rPr>
              <a:t>Vì vùng nhìn thấy của gương cầu lồi rộng hơn vùng nhìn thấy của gương phẳng có cùng kích thước. Người lái xe quan sát được phía sau nhiều hơn so với gương phẳng</a:t>
            </a:r>
            <a:endParaRPr lang="en-US" sz="2800" dirty="0">
              <a:solidFill>
                <a:srgbClr val="FF0000"/>
              </a:solidFill>
              <a:latin typeface="VNI-Times" pitchFamily="2" charset="0"/>
            </a:endParaRPr>
          </a:p>
        </p:txBody>
      </p:sp>
      <p:sp>
        <p:nvSpPr>
          <p:cNvPr id="9" name="WordArt 6"/>
          <p:cNvSpPr>
            <a:spLocks noChangeArrowheads="1" noChangeShapeType="1" noTextEdit="1"/>
          </p:cNvSpPr>
          <p:nvPr/>
        </p:nvSpPr>
        <p:spPr bwMode="auto">
          <a:xfrm>
            <a:off x="2133600" y="0"/>
            <a:ext cx="4343400" cy="990600"/>
          </a:xfrm>
          <a:prstGeom prst="rect">
            <a:avLst/>
          </a:prstGeom>
        </p:spPr>
        <p:txBody>
          <a:bodyPr wrap="none" fromWordArt="1">
            <a:prstTxWarp prst="textPlain">
              <a:avLst>
                <a:gd name="adj" fmla="val 50000"/>
              </a:avLst>
            </a:prstTxWarp>
          </a:bodyPr>
          <a:lstStyle/>
          <a:p>
            <a:pPr algn="ctr"/>
            <a:r>
              <a:rPr lang="en-US"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KIỂM TRA BÀI CŨ</a:t>
            </a:r>
          </a:p>
        </p:txBody>
      </p:sp>
    </p:spTree>
    <p:extLst>
      <p:ext uri="{BB962C8B-B14F-4D97-AF65-F5344CB8AC3E}">
        <p14:creationId xmlns="" xmlns:p14="http://schemas.microsoft.com/office/powerpoint/2010/main" val="15089827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blinds(horizontal)">
                                      <p:cBhvr>
                                        <p:cTn id="7" dur="500"/>
                                        <p:tgtEl>
                                          <p:spTgt spid="62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5"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905000" y="228600"/>
            <a:ext cx="4953000" cy="584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fontAlgn="base">
              <a:spcBef>
                <a:spcPct val="0"/>
              </a:spcBef>
              <a:spcAft>
                <a:spcPct val="0"/>
              </a:spcAft>
              <a:defRPr/>
            </a:pPr>
            <a:r>
              <a:rPr lang="vi-VN" sz="3200" b="1" i="1" dirty="0">
                <a:solidFill>
                  <a:srgbClr val="FF0000"/>
                </a:solidFill>
              </a:rPr>
              <a:t>B</a:t>
            </a:r>
            <a:r>
              <a:rPr lang="en-US" sz="3200" b="1" i="1" dirty="0">
                <a:solidFill>
                  <a:srgbClr val="FF0000"/>
                </a:solidFill>
              </a:rPr>
              <a:t>à</a:t>
            </a:r>
            <a:r>
              <a:rPr lang="vi-VN" sz="3200" b="1" i="1" dirty="0">
                <a:solidFill>
                  <a:srgbClr val="FF0000"/>
                </a:solidFill>
              </a:rPr>
              <a:t>i 8: GƯƠNG CẦU LÕM</a:t>
            </a:r>
          </a:p>
        </p:txBody>
      </p:sp>
      <p:sp>
        <p:nvSpPr>
          <p:cNvPr id="5" name="TextBox 5"/>
          <p:cNvSpPr txBox="1">
            <a:spLocks noChangeArrowheads="1"/>
          </p:cNvSpPr>
          <p:nvPr/>
        </p:nvSpPr>
        <p:spPr bwMode="auto">
          <a:xfrm>
            <a:off x="304800" y="914400"/>
            <a:ext cx="5715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dirty="0" smtClean="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Gương cầu lõm là gì?</a:t>
            </a:r>
          </a:p>
        </p:txBody>
      </p:sp>
      <p:sp>
        <p:nvSpPr>
          <p:cNvPr id="6" name="TextBox 8"/>
          <p:cNvSpPr txBox="1">
            <a:spLocks noChangeArrowheads="1"/>
          </p:cNvSpPr>
          <p:nvPr/>
        </p:nvSpPr>
        <p:spPr bwMode="auto">
          <a:xfrm>
            <a:off x="228600" y="1371600"/>
            <a:ext cx="70104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dirty="0" smtClean="0">
                <a:solidFill>
                  <a:srgbClr val="FF0000"/>
                </a:solidFill>
                <a:latin typeface="Times New Roman" pitchFamily="18" charset="0"/>
                <a:cs typeface="Times New Roman" pitchFamily="18" charset="0"/>
              </a:rPr>
              <a:t>I. </a:t>
            </a:r>
            <a:r>
              <a:rPr lang="en-US" sz="2800" b="1" dirty="0">
                <a:solidFill>
                  <a:srgbClr val="FF0000"/>
                </a:solidFill>
                <a:latin typeface="Times New Roman" pitchFamily="18" charset="0"/>
                <a:cs typeface="Times New Roman" pitchFamily="18" charset="0"/>
              </a:rPr>
              <a:t>Ảnh của vật tạo bởi gương cầu lõm:</a:t>
            </a:r>
          </a:p>
        </p:txBody>
      </p:sp>
      <p:sp>
        <p:nvSpPr>
          <p:cNvPr id="7" name="TextBox 6"/>
          <p:cNvSpPr txBox="1"/>
          <p:nvPr/>
        </p:nvSpPr>
        <p:spPr>
          <a:xfrm>
            <a:off x="762000" y="2057400"/>
            <a:ext cx="7772400" cy="523220"/>
          </a:xfrm>
          <a:prstGeom prst="rect">
            <a:avLst/>
          </a:prstGeom>
          <a:noFill/>
        </p:spPr>
        <p:txBody>
          <a:bodyPr wrap="square" rtlCol="0">
            <a:spAutoFit/>
          </a:bodyPr>
          <a:lstStyle/>
          <a:p>
            <a:r>
              <a:rPr lang="en-US" sz="2800" b="1" dirty="0" smtClean="0">
                <a:solidFill>
                  <a:srgbClr val="7030A0"/>
                </a:solidFill>
              </a:rPr>
              <a:t>Ảnh ảo tạo bởi gương cầu lõm lớn hơn vật</a:t>
            </a:r>
            <a:endParaRPr lang="en-US" sz="2800" b="1" dirty="0">
              <a:solidFill>
                <a:srgbClr val="7030A0"/>
              </a:solidFill>
            </a:endParaRPr>
          </a:p>
        </p:txBody>
      </p:sp>
      <p:pic>
        <p:nvPicPr>
          <p:cNvPr id="8" name="Picture 3" descr="Book-09"/>
          <p:cNvPicPr>
            <a:picLocks noChangeAspect="1" noChangeArrowheads="1" noCrop="1"/>
          </p:cNvPicPr>
          <p:nvPr/>
        </p:nvPicPr>
        <p:blipFill>
          <a:blip r:embed="rId2"/>
          <a:srcRect/>
          <a:stretch>
            <a:fillRect/>
          </a:stretch>
        </p:blipFill>
        <p:spPr bwMode="auto">
          <a:xfrm rot="322183">
            <a:off x="331324" y="2003513"/>
            <a:ext cx="504561" cy="590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edge">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905000" y="228600"/>
            <a:ext cx="4953000" cy="584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fontAlgn="base">
              <a:spcBef>
                <a:spcPct val="0"/>
              </a:spcBef>
              <a:spcAft>
                <a:spcPct val="0"/>
              </a:spcAft>
              <a:defRPr/>
            </a:pPr>
            <a:r>
              <a:rPr lang="vi-VN" sz="3200" b="1" i="1" dirty="0">
                <a:solidFill>
                  <a:srgbClr val="FF0000"/>
                </a:solidFill>
              </a:rPr>
              <a:t>B</a:t>
            </a:r>
            <a:r>
              <a:rPr lang="en-US" sz="3200" b="1" i="1" dirty="0">
                <a:solidFill>
                  <a:srgbClr val="FF0000"/>
                </a:solidFill>
              </a:rPr>
              <a:t>à</a:t>
            </a:r>
            <a:r>
              <a:rPr lang="vi-VN" sz="3200" b="1" i="1" dirty="0">
                <a:solidFill>
                  <a:srgbClr val="FF0000"/>
                </a:solidFill>
              </a:rPr>
              <a:t>i 8: GƯƠNG CẦU LÕM</a:t>
            </a:r>
          </a:p>
        </p:txBody>
      </p:sp>
      <p:sp>
        <p:nvSpPr>
          <p:cNvPr id="11267" name="TextBox 5"/>
          <p:cNvSpPr txBox="1">
            <a:spLocks noChangeArrowheads="1"/>
          </p:cNvSpPr>
          <p:nvPr/>
        </p:nvSpPr>
        <p:spPr bwMode="auto">
          <a:xfrm>
            <a:off x="304800" y="914400"/>
            <a:ext cx="5715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dirty="0" smtClean="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Gương cầu lõm là gì?</a:t>
            </a:r>
          </a:p>
        </p:txBody>
      </p:sp>
      <p:sp>
        <p:nvSpPr>
          <p:cNvPr id="11268" name="TextBox 8"/>
          <p:cNvSpPr txBox="1">
            <a:spLocks noChangeArrowheads="1"/>
          </p:cNvSpPr>
          <p:nvPr/>
        </p:nvSpPr>
        <p:spPr bwMode="auto">
          <a:xfrm>
            <a:off x="228600" y="1371600"/>
            <a:ext cx="70104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dirty="0" smtClean="0">
                <a:solidFill>
                  <a:srgbClr val="FF0000"/>
                </a:solidFill>
                <a:latin typeface="Times New Roman" pitchFamily="18" charset="0"/>
                <a:cs typeface="Times New Roman" pitchFamily="18" charset="0"/>
              </a:rPr>
              <a:t>I. </a:t>
            </a:r>
            <a:r>
              <a:rPr lang="en-US" sz="2800" b="1" dirty="0">
                <a:solidFill>
                  <a:srgbClr val="FF0000"/>
                </a:solidFill>
                <a:latin typeface="Times New Roman" pitchFamily="18" charset="0"/>
                <a:cs typeface="Times New Roman" pitchFamily="18" charset="0"/>
              </a:rPr>
              <a:t>Ảnh của vật tạo bởi gương cầu lõm:</a:t>
            </a:r>
          </a:p>
        </p:txBody>
      </p:sp>
      <p:sp>
        <p:nvSpPr>
          <p:cNvPr id="11269" name="TextBox 22"/>
          <p:cNvSpPr txBox="1">
            <a:spLocks noChangeArrowheads="1"/>
          </p:cNvSpPr>
          <p:nvPr/>
        </p:nvSpPr>
        <p:spPr bwMode="auto">
          <a:xfrm>
            <a:off x="244475" y="1828800"/>
            <a:ext cx="70104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dirty="0" smtClean="0">
                <a:solidFill>
                  <a:srgbClr val="FF0000"/>
                </a:solidFill>
                <a:latin typeface="Times New Roman" pitchFamily="18" charset="0"/>
                <a:cs typeface="Times New Roman" pitchFamily="18" charset="0"/>
              </a:rPr>
              <a:t>II. </a:t>
            </a:r>
            <a:r>
              <a:rPr lang="en-US" sz="2800" b="1" dirty="0">
                <a:solidFill>
                  <a:srgbClr val="FF0000"/>
                </a:solidFill>
                <a:latin typeface="Times New Roman" pitchFamily="18" charset="0"/>
                <a:cs typeface="Times New Roman" pitchFamily="18" charset="0"/>
              </a:rPr>
              <a:t>Sự phản xạ trên gương cầu lõm:</a:t>
            </a:r>
          </a:p>
        </p:txBody>
      </p:sp>
      <p:sp>
        <p:nvSpPr>
          <p:cNvPr id="6" name="TextBox 5">
            <a:hlinkClick r:id="" action="ppaction://noaction"/>
          </p:cNvPr>
          <p:cNvSpPr txBox="1">
            <a:spLocks noChangeArrowheads="1"/>
          </p:cNvSpPr>
          <p:nvPr/>
        </p:nvSpPr>
        <p:spPr bwMode="auto">
          <a:xfrm>
            <a:off x="685800" y="4114800"/>
            <a:ext cx="40386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dirty="0" smtClean="0">
                <a:solidFill>
                  <a:srgbClr val="0000FF"/>
                </a:solidFill>
                <a:latin typeface="Times New Roman" pitchFamily="18" charset="0"/>
                <a:cs typeface="Times New Roman" pitchFamily="18" charset="0"/>
              </a:rPr>
              <a:t>b</a:t>
            </a:r>
            <a:r>
              <a:rPr lang="vi-VN" sz="2800" b="1" dirty="0" smtClean="0">
                <a:solidFill>
                  <a:srgbClr val="0000FF"/>
                </a:solidFill>
                <a:latin typeface="Times New Roman" pitchFamily="18" charset="0"/>
                <a:cs typeface="Times New Roman" pitchFamily="18" charset="0"/>
              </a:rPr>
              <a:t>/</a:t>
            </a:r>
            <a:r>
              <a:rPr lang="en-US" sz="2800" b="1" dirty="0" smtClean="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Các bước thí nghiệm:</a:t>
            </a:r>
          </a:p>
        </p:txBody>
      </p:sp>
      <p:sp>
        <p:nvSpPr>
          <p:cNvPr id="8" name="TextBox 7">
            <a:hlinkClick r:id="" action="ppaction://noaction"/>
          </p:cNvPr>
          <p:cNvSpPr txBox="1">
            <a:spLocks noChangeArrowheads="1"/>
          </p:cNvSpPr>
          <p:nvPr/>
        </p:nvSpPr>
        <p:spPr bwMode="auto">
          <a:xfrm>
            <a:off x="152400" y="4611231"/>
            <a:ext cx="8991600" cy="2246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dirty="0">
                <a:solidFill>
                  <a:srgbClr val="000066"/>
                </a:solidFill>
                <a:latin typeface="Times New Roman" pitchFamily="18" charset="0"/>
                <a:cs typeface="Times New Roman" pitchFamily="18" charset="0"/>
              </a:rPr>
              <a:t>- </a:t>
            </a:r>
            <a:r>
              <a:rPr lang="vi-VN" sz="2800" dirty="0">
                <a:solidFill>
                  <a:srgbClr val="000066"/>
                </a:solidFill>
                <a:latin typeface="Times New Roman" pitchFamily="18" charset="0"/>
                <a:cs typeface="Times New Roman" pitchFamily="18" charset="0"/>
              </a:rPr>
              <a:t>Điều chỉnh đèn chiếu để phát ra một chùm gồm hai tia sáng song song.</a:t>
            </a:r>
          </a:p>
          <a:p>
            <a:pPr eaLnBrk="1" fontAlgn="base" hangingPunct="1">
              <a:spcBef>
                <a:spcPct val="0"/>
              </a:spcBef>
              <a:spcAft>
                <a:spcPct val="0"/>
              </a:spcAft>
            </a:pPr>
            <a:r>
              <a:rPr lang="en-US" sz="2800" dirty="0">
                <a:solidFill>
                  <a:srgbClr val="000066"/>
                </a:solidFill>
                <a:latin typeface="Times New Roman" pitchFamily="18" charset="0"/>
                <a:cs typeface="Times New Roman" pitchFamily="18" charset="0"/>
              </a:rPr>
              <a:t>- </a:t>
            </a:r>
            <a:r>
              <a:rPr lang="vi-VN" sz="2800" dirty="0">
                <a:solidFill>
                  <a:srgbClr val="000066"/>
                </a:solidFill>
                <a:latin typeface="Times New Roman" pitchFamily="18" charset="0"/>
                <a:cs typeface="Times New Roman" pitchFamily="18" charset="0"/>
              </a:rPr>
              <a:t>Chiếu chùm sáng song song này tới một gương cầu lõm.</a:t>
            </a:r>
          </a:p>
          <a:p>
            <a:pPr eaLnBrk="1" fontAlgn="base" hangingPunct="1">
              <a:spcBef>
                <a:spcPct val="0"/>
              </a:spcBef>
              <a:spcAft>
                <a:spcPct val="0"/>
              </a:spcAft>
            </a:pPr>
            <a:r>
              <a:rPr lang="en-US" sz="2800" dirty="0">
                <a:solidFill>
                  <a:srgbClr val="000066"/>
                </a:solidFill>
                <a:latin typeface="Times New Roman" pitchFamily="18" charset="0"/>
                <a:cs typeface="Times New Roman" pitchFamily="18" charset="0"/>
              </a:rPr>
              <a:t>- </a:t>
            </a:r>
            <a:r>
              <a:rPr lang="vi-VN" sz="2800" dirty="0">
                <a:solidFill>
                  <a:srgbClr val="000066"/>
                </a:solidFill>
                <a:latin typeface="Times New Roman" pitchFamily="18" charset="0"/>
                <a:cs typeface="Times New Roman" pitchFamily="18" charset="0"/>
              </a:rPr>
              <a:t>Quan sát chùm tia phản xạ trên gương và hoàn thành kết luận.</a:t>
            </a:r>
          </a:p>
        </p:txBody>
      </p:sp>
      <p:sp>
        <p:nvSpPr>
          <p:cNvPr id="9" name="TextBox 8">
            <a:hlinkClick r:id="" action="ppaction://noaction"/>
          </p:cNvPr>
          <p:cNvSpPr txBox="1">
            <a:spLocks noChangeArrowheads="1"/>
          </p:cNvSpPr>
          <p:nvPr/>
        </p:nvSpPr>
        <p:spPr bwMode="auto">
          <a:xfrm>
            <a:off x="762000" y="2895600"/>
            <a:ext cx="24384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dirty="0" smtClean="0">
                <a:solidFill>
                  <a:srgbClr val="0000FF"/>
                </a:solidFill>
                <a:latin typeface="Times New Roman" pitchFamily="18" charset="0"/>
                <a:cs typeface="Times New Roman" pitchFamily="18" charset="0"/>
              </a:rPr>
              <a:t>a/ </a:t>
            </a:r>
            <a:r>
              <a:rPr lang="en-US" sz="2800" b="1" dirty="0">
                <a:solidFill>
                  <a:srgbClr val="0000FF"/>
                </a:solidFill>
                <a:latin typeface="Times New Roman" pitchFamily="18" charset="0"/>
                <a:cs typeface="Times New Roman" pitchFamily="18" charset="0"/>
              </a:rPr>
              <a:t>T</a:t>
            </a:r>
            <a:r>
              <a:rPr lang="vi-VN" sz="2800" b="1" dirty="0">
                <a:solidFill>
                  <a:srgbClr val="0000FF"/>
                </a:solidFill>
                <a:latin typeface="Times New Roman" pitchFamily="18" charset="0"/>
                <a:cs typeface="Times New Roman" pitchFamily="18" charset="0"/>
              </a:rPr>
              <a:t>hí nghiệm:</a:t>
            </a:r>
          </a:p>
        </p:txBody>
      </p:sp>
      <p:sp>
        <p:nvSpPr>
          <p:cNvPr id="10" name="TextBox 9">
            <a:hlinkClick r:id="" action="ppaction://noaction"/>
          </p:cNvPr>
          <p:cNvSpPr txBox="1">
            <a:spLocks noChangeArrowheads="1"/>
          </p:cNvSpPr>
          <p:nvPr/>
        </p:nvSpPr>
        <p:spPr bwMode="auto">
          <a:xfrm>
            <a:off x="381000" y="2438400"/>
            <a:ext cx="5715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i="1" dirty="0">
                <a:solidFill>
                  <a:srgbClr val="0000FF"/>
                </a:solidFill>
                <a:latin typeface="Times New Roman" pitchFamily="18" charset="0"/>
                <a:cs typeface="Times New Roman" pitchFamily="18" charset="0"/>
              </a:rPr>
              <a:t>1/ Đối với chùm tia tới song song</a:t>
            </a:r>
            <a:endParaRPr lang="vi-VN" sz="2800" b="1" i="1" dirty="0">
              <a:solidFill>
                <a:srgbClr val="0000FF"/>
              </a:solidFill>
              <a:latin typeface="Times New Roman" pitchFamily="18" charset="0"/>
              <a:cs typeface="Times New Roman" pitchFamily="18" charset="0"/>
            </a:endParaRPr>
          </a:p>
        </p:txBody>
      </p:sp>
      <p:sp>
        <p:nvSpPr>
          <p:cNvPr id="11" name="TextBox 10"/>
          <p:cNvSpPr txBox="1"/>
          <p:nvPr/>
        </p:nvSpPr>
        <p:spPr>
          <a:xfrm>
            <a:off x="304800" y="3276600"/>
            <a:ext cx="8458200" cy="954107"/>
          </a:xfrm>
          <a:prstGeom prst="rect">
            <a:avLst/>
          </a:prstGeom>
          <a:noFill/>
        </p:spPr>
        <p:txBody>
          <a:bodyPr wrap="square" rtlCol="0">
            <a:spAutoFit/>
          </a:bodyPr>
          <a:lstStyle/>
          <a:p>
            <a:r>
              <a:rPr lang="en-US" sz="2800" dirty="0" smtClean="0"/>
              <a:t>Dùng đèn pin chiếu một chùm tia sáng song song đi là là trên một màn chắn, tới một gương cầu lõm</a:t>
            </a:r>
            <a:endParaRPr lang="en-US" sz="2800" dirty="0"/>
          </a:p>
        </p:txBody>
      </p:sp>
    </p:spTree>
    <p:extLst>
      <p:ext uri="{BB962C8B-B14F-4D97-AF65-F5344CB8AC3E}">
        <p14:creationId xmlns="" xmlns:p14="http://schemas.microsoft.com/office/powerpoint/2010/main" val="3105874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trips(down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0-#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54163" y="4724400"/>
            <a:ext cx="2284412" cy="1778000"/>
            <a:chOff x="835" y="2208"/>
            <a:chExt cx="1439" cy="1120"/>
          </a:xfrm>
        </p:grpSpPr>
        <p:sp>
          <p:nvSpPr>
            <p:cNvPr id="12313" name="Freeform 3"/>
            <p:cNvSpPr>
              <a:spLocks/>
            </p:cNvSpPr>
            <p:nvPr/>
          </p:nvSpPr>
          <p:spPr bwMode="auto">
            <a:xfrm rot="-158215">
              <a:off x="1676" y="2215"/>
              <a:ext cx="492" cy="732"/>
            </a:xfrm>
            <a:custGeom>
              <a:avLst/>
              <a:gdLst>
                <a:gd name="T0" fmla="*/ 360 w 492"/>
                <a:gd name="T1" fmla="*/ 0 h 732"/>
                <a:gd name="T2" fmla="*/ 144 w 492"/>
                <a:gd name="T3" fmla="*/ 180 h 732"/>
                <a:gd name="T4" fmla="*/ 120 w 492"/>
                <a:gd name="T5" fmla="*/ 336 h 732"/>
                <a:gd name="T6" fmla="*/ 0 w 492"/>
                <a:gd name="T7" fmla="*/ 432 h 732"/>
                <a:gd name="T8" fmla="*/ 24 w 492"/>
                <a:gd name="T9" fmla="*/ 528 h 732"/>
                <a:gd name="T10" fmla="*/ 84 w 492"/>
                <a:gd name="T11" fmla="*/ 684 h 732"/>
                <a:gd name="T12" fmla="*/ 192 w 492"/>
                <a:gd name="T13" fmla="*/ 660 h 732"/>
                <a:gd name="T14" fmla="*/ 324 w 492"/>
                <a:gd name="T15" fmla="*/ 732 h 732"/>
                <a:gd name="T16" fmla="*/ 492 w 492"/>
                <a:gd name="T17" fmla="*/ 672 h 7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732"/>
                <a:gd name="T29" fmla="*/ 492 w 492"/>
                <a:gd name="T30" fmla="*/ 732 h 7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732">
                  <a:moveTo>
                    <a:pt x="360" y="0"/>
                  </a:moveTo>
                  <a:lnTo>
                    <a:pt x="144" y="180"/>
                  </a:lnTo>
                  <a:lnTo>
                    <a:pt x="120" y="336"/>
                  </a:lnTo>
                  <a:lnTo>
                    <a:pt x="0" y="432"/>
                  </a:lnTo>
                  <a:lnTo>
                    <a:pt x="24" y="528"/>
                  </a:lnTo>
                  <a:lnTo>
                    <a:pt x="84" y="684"/>
                  </a:lnTo>
                  <a:lnTo>
                    <a:pt x="192" y="660"/>
                  </a:lnTo>
                  <a:lnTo>
                    <a:pt x="324" y="732"/>
                  </a:lnTo>
                  <a:lnTo>
                    <a:pt x="492" y="672"/>
                  </a:lnTo>
                </a:path>
              </a:pathLst>
            </a:custGeom>
            <a:gradFill rotWithShape="1">
              <a:gsLst>
                <a:gs pos="0">
                  <a:srgbClr val="FFFFFF"/>
                </a:gs>
                <a:gs pos="100000">
                  <a:srgbClr val="C0C0C0"/>
                </a:gs>
              </a:gsLst>
              <a:lin ang="5400000" scaled="1"/>
            </a:gradFill>
            <a:ln w="9525">
              <a:solidFill>
                <a:schemeClr val="tx1"/>
              </a:solidFill>
              <a:round/>
              <a:headEnd/>
              <a:tailEnd/>
            </a:ln>
          </p:spPr>
          <p:txBody>
            <a:bodyPr/>
            <a:lstStyle/>
            <a:p>
              <a:pPr fontAlgn="base">
                <a:spcBef>
                  <a:spcPct val="0"/>
                </a:spcBef>
                <a:spcAft>
                  <a:spcPct val="0"/>
                </a:spcAft>
              </a:pPr>
              <a:endParaRPr lang="en-US">
                <a:solidFill>
                  <a:srgbClr val="0000FF"/>
                </a:solidFill>
                <a:latin typeface="Arial" charset="0"/>
              </a:endParaRPr>
            </a:p>
          </p:txBody>
        </p:sp>
        <p:sp>
          <p:nvSpPr>
            <p:cNvPr id="86020" name="Oval 4"/>
            <p:cNvSpPr>
              <a:spLocks noChangeArrowheads="1"/>
            </p:cNvSpPr>
            <p:nvPr/>
          </p:nvSpPr>
          <p:spPr bwMode="auto">
            <a:xfrm rot="31879680">
              <a:off x="1937" y="2208"/>
              <a:ext cx="337" cy="672"/>
            </a:xfrm>
            <a:prstGeom prst="ellipse">
              <a:avLst/>
            </a:prstGeom>
            <a:solidFill>
              <a:schemeClr val="accent1"/>
            </a:solidFill>
            <a:ln w="9525">
              <a:solidFill>
                <a:schemeClr val="tx1"/>
              </a:solidFill>
              <a:round/>
              <a:headEnd/>
              <a:tailEnd/>
            </a:ln>
            <a:effectLst>
              <a:outerShdw dist="107763" dir="8100000" algn="ctr" rotWithShape="0">
                <a:schemeClr val="bg2">
                  <a:alpha val="50000"/>
                </a:schemeClr>
              </a:outerShdw>
            </a:effectLst>
          </p:spPr>
          <p:txBody>
            <a:bodyPr wrap="none" anchor="ctr"/>
            <a:lstStyle/>
            <a:p>
              <a:pPr fontAlgn="base">
                <a:spcBef>
                  <a:spcPct val="0"/>
                </a:spcBef>
                <a:spcAft>
                  <a:spcPct val="0"/>
                </a:spcAft>
                <a:defRPr/>
              </a:pPr>
              <a:endParaRPr lang="en-US">
                <a:solidFill>
                  <a:srgbClr val="0000FF"/>
                </a:solidFill>
                <a:latin typeface="Arial" charset="0"/>
              </a:endParaRPr>
            </a:p>
          </p:txBody>
        </p:sp>
        <p:sp>
          <p:nvSpPr>
            <p:cNvPr id="86021" name="Oval 5"/>
            <p:cNvSpPr>
              <a:spLocks noChangeArrowheads="1"/>
            </p:cNvSpPr>
            <p:nvPr/>
          </p:nvSpPr>
          <p:spPr bwMode="auto">
            <a:xfrm rot="31941588">
              <a:off x="1960" y="2252"/>
              <a:ext cx="300" cy="585"/>
            </a:xfrm>
            <a:prstGeom prst="ellipse">
              <a:avLst/>
            </a:prstGeom>
            <a:gradFill rotWithShape="1">
              <a:gsLst>
                <a:gs pos="0">
                  <a:schemeClr val="accent1"/>
                </a:gs>
                <a:gs pos="100000">
                  <a:schemeClr val="accent1">
                    <a:gamma/>
                    <a:tint val="25490"/>
                    <a:invGamma/>
                  </a:schemeClr>
                </a:gs>
              </a:gsLst>
              <a:path path="shape">
                <a:fillToRect l="50000" t="50000" r="50000" b="50000"/>
              </a:path>
            </a:gradFill>
            <a:ln w="9525">
              <a:solidFill>
                <a:schemeClr val="bg2"/>
              </a:solidFill>
              <a:round/>
              <a:headEnd/>
              <a:tailEnd/>
            </a:ln>
            <a:effectLst/>
          </p:spPr>
          <p:txBody>
            <a:bodyPr wrap="none" anchor="ctr"/>
            <a:lstStyle/>
            <a:p>
              <a:pPr fontAlgn="base">
                <a:spcBef>
                  <a:spcPct val="0"/>
                </a:spcBef>
                <a:spcAft>
                  <a:spcPct val="0"/>
                </a:spcAft>
                <a:defRPr/>
              </a:pPr>
              <a:endParaRPr lang="en-US">
                <a:solidFill>
                  <a:srgbClr val="0000FF"/>
                </a:solidFill>
                <a:latin typeface="Arial" charset="0"/>
              </a:endParaRPr>
            </a:p>
          </p:txBody>
        </p:sp>
        <p:sp>
          <p:nvSpPr>
            <p:cNvPr id="86022" name="Freeform 6"/>
            <p:cNvSpPr>
              <a:spLocks/>
            </p:cNvSpPr>
            <p:nvPr/>
          </p:nvSpPr>
          <p:spPr bwMode="auto">
            <a:xfrm rot="-158215">
              <a:off x="873" y="2663"/>
              <a:ext cx="914" cy="665"/>
            </a:xfrm>
            <a:custGeom>
              <a:avLst/>
              <a:gdLst/>
              <a:ahLst/>
              <a:cxnLst>
                <a:cxn ang="0">
                  <a:pos x="833" y="0"/>
                </a:cxn>
                <a:cxn ang="0">
                  <a:pos x="8" y="404"/>
                </a:cxn>
                <a:cxn ang="0">
                  <a:pos x="0" y="501"/>
                </a:cxn>
                <a:cxn ang="0">
                  <a:pos x="29" y="595"/>
                </a:cxn>
                <a:cxn ang="0">
                  <a:pos x="92" y="665"/>
                </a:cxn>
                <a:cxn ang="0">
                  <a:pos x="914" y="266"/>
                </a:cxn>
              </a:cxnLst>
              <a:rect l="0" t="0" r="r" b="b"/>
              <a:pathLst>
                <a:path w="914" h="665">
                  <a:moveTo>
                    <a:pt x="833" y="0"/>
                  </a:moveTo>
                  <a:lnTo>
                    <a:pt x="8" y="404"/>
                  </a:lnTo>
                  <a:lnTo>
                    <a:pt x="0" y="501"/>
                  </a:lnTo>
                  <a:lnTo>
                    <a:pt x="29" y="595"/>
                  </a:lnTo>
                  <a:lnTo>
                    <a:pt x="92" y="665"/>
                  </a:lnTo>
                  <a:lnTo>
                    <a:pt x="914" y="266"/>
                  </a:lnTo>
                </a:path>
              </a:pathLst>
            </a:custGeom>
            <a:gradFill rotWithShape="1">
              <a:gsLst>
                <a:gs pos="0">
                  <a:schemeClr val="bg2">
                    <a:gamma/>
                    <a:tint val="0"/>
                    <a:invGamma/>
                  </a:schemeClr>
                </a:gs>
                <a:gs pos="100000">
                  <a:schemeClr val="bg2"/>
                </a:gs>
              </a:gsLst>
              <a:lin ang="5400000" scaled="1"/>
            </a:gradFill>
            <a:ln w="9525">
              <a:solidFill>
                <a:schemeClr val="tx1"/>
              </a:solidFill>
              <a:round/>
              <a:headEnd/>
              <a:tailEnd/>
            </a:ln>
            <a:effectLst/>
          </p:spPr>
          <p:txBody>
            <a:bodyPr/>
            <a:lstStyle/>
            <a:p>
              <a:pPr fontAlgn="base">
                <a:spcBef>
                  <a:spcPct val="0"/>
                </a:spcBef>
                <a:spcAft>
                  <a:spcPct val="0"/>
                </a:spcAft>
                <a:defRPr/>
              </a:pPr>
              <a:endParaRPr lang="en-US">
                <a:solidFill>
                  <a:srgbClr val="0000FF"/>
                </a:solidFill>
                <a:latin typeface="Arial" charset="0"/>
              </a:endParaRPr>
            </a:p>
          </p:txBody>
        </p:sp>
        <p:sp>
          <p:nvSpPr>
            <p:cNvPr id="12317" name="Arc 7"/>
            <p:cNvSpPr>
              <a:spLocks/>
            </p:cNvSpPr>
            <p:nvPr/>
          </p:nvSpPr>
          <p:spPr bwMode="auto">
            <a:xfrm rot="-9345897">
              <a:off x="950" y="3079"/>
              <a:ext cx="336" cy="217"/>
            </a:xfrm>
            <a:custGeom>
              <a:avLst/>
              <a:gdLst>
                <a:gd name="T0" fmla="*/ 0 w 21600"/>
                <a:gd name="T1" fmla="*/ 0 h 18870"/>
                <a:gd name="T2" fmla="*/ 0 w 21600"/>
                <a:gd name="T3" fmla="*/ 0 h 18870"/>
                <a:gd name="T4" fmla="*/ 0 w 21600"/>
                <a:gd name="T5" fmla="*/ 0 h 18870"/>
                <a:gd name="T6" fmla="*/ 0 60000 65536"/>
                <a:gd name="T7" fmla="*/ 0 60000 65536"/>
                <a:gd name="T8" fmla="*/ 0 60000 65536"/>
                <a:gd name="T9" fmla="*/ 0 w 21600"/>
                <a:gd name="T10" fmla="*/ 0 h 18870"/>
                <a:gd name="T11" fmla="*/ 21600 w 21600"/>
                <a:gd name="T12" fmla="*/ 18870 h 18870"/>
              </a:gdLst>
              <a:ahLst/>
              <a:cxnLst>
                <a:cxn ang="T6">
                  <a:pos x="T0" y="T1"/>
                </a:cxn>
                <a:cxn ang="T7">
                  <a:pos x="T2" y="T3"/>
                </a:cxn>
                <a:cxn ang="T8">
                  <a:pos x="T4" y="T5"/>
                </a:cxn>
              </a:cxnLst>
              <a:rect l="T9" t="T10" r="T11" b="T12"/>
              <a:pathLst>
                <a:path w="21600" h="18870" fill="none" extrusionOk="0">
                  <a:moveTo>
                    <a:pt x="10511" y="-1"/>
                  </a:moveTo>
                  <a:cubicBezTo>
                    <a:pt x="17356" y="3813"/>
                    <a:pt x="21600" y="11034"/>
                    <a:pt x="21600" y="18870"/>
                  </a:cubicBezTo>
                </a:path>
                <a:path w="21600" h="18870" stroke="0" extrusionOk="0">
                  <a:moveTo>
                    <a:pt x="10511" y="-1"/>
                  </a:moveTo>
                  <a:cubicBezTo>
                    <a:pt x="17356" y="3813"/>
                    <a:pt x="21600" y="11034"/>
                    <a:pt x="21600" y="18870"/>
                  </a:cubicBezTo>
                  <a:lnTo>
                    <a:pt x="0" y="18870"/>
                  </a:lnTo>
                  <a:close/>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0000FF"/>
                </a:solidFill>
                <a:latin typeface="Arial" charset="0"/>
              </a:endParaRPr>
            </a:p>
          </p:txBody>
        </p:sp>
        <p:sp>
          <p:nvSpPr>
            <p:cNvPr id="12318" name="AutoShape 8"/>
            <p:cNvSpPr>
              <a:spLocks noChangeArrowheads="1"/>
            </p:cNvSpPr>
            <p:nvPr/>
          </p:nvSpPr>
          <p:spPr bwMode="auto">
            <a:xfrm rot="-1634725">
              <a:off x="1442" y="2704"/>
              <a:ext cx="144" cy="48"/>
            </a:xfrm>
            <a:prstGeom prst="cube">
              <a:avLst>
                <a:gd name="adj" fmla="val 26519"/>
              </a:avLst>
            </a:prstGeom>
            <a:solidFill>
              <a:schemeClr val="bg2"/>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FF"/>
                </a:solidFill>
                <a:latin typeface="Arial" charset="0"/>
              </a:endParaRPr>
            </a:p>
          </p:txBody>
        </p:sp>
        <p:sp>
          <p:nvSpPr>
            <p:cNvPr id="12319" name="Arc 9"/>
            <p:cNvSpPr>
              <a:spLocks/>
            </p:cNvSpPr>
            <p:nvPr/>
          </p:nvSpPr>
          <p:spPr bwMode="auto">
            <a:xfrm rot="-9345897">
              <a:off x="1661" y="2676"/>
              <a:ext cx="336" cy="217"/>
            </a:xfrm>
            <a:custGeom>
              <a:avLst/>
              <a:gdLst>
                <a:gd name="T0" fmla="*/ 0 w 21600"/>
                <a:gd name="T1" fmla="*/ 0 h 18870"/>
                <a:gd name="T2" fmla="*/ 0 w 21600"/>
                <a:gd name="T3" fmla="*/ 0 h 18870"/>
                <a:gd name="T4" fmla="*/ 0 w 21600"/>
                <a:gd name="T5" fmla="*/ 0 h 18870"/>
                <a:gd name="T6" fmla="*/ 0 60000 65536"/>
                <a:gd name="T7" fmla="*/ 0 60000 65536"/>
                <a:gd name="T8" fmla="*/ 0 60000 65536"/>
                <a:gd name="T9" fmla="*/ 0 w 21600"/>
                <a:gd name="T10" fmla="*/ 0 h 18870"/>
                <a:gd name="T11" fmla="*/ 21600 w 21600"/>
                <a:gd name="T12" fmla="*/ 18870 h 18870"/>
              </a:gdLst>
              <a:ahLst/>
              <a:cxnLst>
                <a:cxn ang="T6">
                  <a:pos x="T0" y="T1"/>
                </a:cxn>
                <a:cxn ang="T7">
                  <a:pos x="T2" y="T3"/>
                </a:cxn>
                <a:cxn ang="T8">
                  <a:pos x="T4" y="T5"/>
                </a:cxn>
              </a:cxnLst>
              <a:rect l="T9" t="T10" r="T11" b="T12"/>
              <a:pathLst>
                <a:path w="21600" h="18870" fill="none" extrusionOk="0">
                  <a:moveTo>
                    <a:pt x="10511" y="-1"/>
                  </a:moveTo>
                  <a:cubicBezTo>
                    <a:pt x="17356" y="3813"/>
                    <a:pt x="21600" y="11034"/>
                    <a:pt x="21600" y="18870"/>
                  </a:cubicBezTo>
                </a:path>
                <a:path w="21600" h="18870" stroke="0" extrusionOk="0">
                  <a:moveTo>
                    <a:pt x="10511" y="-1"/>
                  </a:moveTo>
                  <a:cubicBezTo>
                    <a:pt x="17356" y="3813"/>
                    <a:pt x="21600" y="11034"/>
                    <a:pt x="21600" y="18870"/>
                  </a:cubicBezTo>
                  <a:lnTo>
                    <a:pt x="0" y="18870"/>
                  </a:lnTo>
                  <a:close/>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0000FF"/>
                </a:solidFill>
                <a:latin typeface="Arial" charset="0"/>
              </a:endParaRPr>
            </a:p>
          </p:txBody>
        </p:sp>
        <p:sp>
          <p:nvSpPr>
            <p:cNvPr id="12320" name="Line 10"/>
            <p:cNvSpPr>
              <a:spLocks noChangeShapeType="1"/>
            </p:cNvSpPr>
            <p:nvPr/>
          </p:nvSpPr>
          <p:spPr bwMode="auto">
            <a:xfrm rot="21441785" flipV="1">
              <a:off x="994" y="2722"/>
              <a:ext cx="720" cy="336"/>
            </a:xfrm>
            <a:prstGeom prst="line">
              <a:avLst/>
            </a:prstGeom>
            <a:noFill/>
            <a:ln w="9525">
              <a:solidFill>
                <a:srgbClr val="9FCCCD"/>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2321" name="Line 11"/>
            <p:cNvSpPr>
              <a:spLocks noChangeShapeType="1"/>
            </p:cNvSpPr>
            <p:nvPr/>
          </p:nvSpPr>
          <p:spPr bwMode="auto">
            <a:xfrm rot="21441785" flipV="1">
              <a:off x="996" y="2770"/>
              <a:ext cx="720" cy="336"/>
            </a:xfrm>
            <a:prstGeom prst="line">
              <a:avLst/>
            </a:prstGeom>
            <a:noFill/>
            <a:ln w="9525">
              <a:solidFill>
                <a:srgbClr val="9FCCCD"/>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2322" name="Line 12"/>
            <p:cNvSpPr>
              <a:spLocks noChangeShapeType="1"/>
            </p:cNvSpPr>
            <p:nvPr/>
          </p:nvSpPr>
          <p:spPr bwMode="auto">
            <a:xfrm rot="21441785" flipV="1">
              <a:off x="1010" y="2817"/>
              <a:ext cx="720" cy="336"/>
            </a:xfrm>
            <a:prstGeom prst="line">
              <a:avLst/>
            </a:prstGeom>
            <a:noFill/>
            <a:ln w="9525">
              <a:solidFill>
                <a:srgbClr val="9FCCCD"/>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2323" name="Line 13"/>
            <p:cNvSpPr>
              <a:spLocks noChangeShapeType="1"/>
            </p:cNvSpPr>
            <p:nvPr/>
          </p:nvSpPr>
          <p:spPr bwMode="auto">
            <a:xfrm rot="21441785" flipV="1">
              <a:off x="994" y="2722"/>
              <a:ext cx="720" cy="336"/>
            </a:xfrm>
            <a:prstGeom prst="line">
              <a:avLst/>
            </a:prstGeom>
            <a:noFill/>
            <a:ln w="9525">
              <a:solidFill>
                <a:srgbClr val="9FCCCD"/>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2324" name="Line 14"/>
            <p:cNvSpPr>
              <a:spLocks noChangeShapeType="1"/>
            </p:cNvSpPr>
            <p:nvPr/>
          </p:nvSpPr>
          <p:spPr bwMode="auto">
            <a:xfrm rot="21441785" flipV="1">
              <a:off x="1036" y="2864"/>
              <a:ext cx="720" cy="336"/>
            </a:xfrm>
            <a:prstGeom prst="line">
              <a:avLst/>
            </a:prstGeom>
            <a:noFill/>
            <a:ln w="9525">
              <a:solidFill>
                <a:srgbClr val="9FCCCD"/>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2325" name="Line 15"/>
            <p:cNvSpPr>
              <a:spLocks noChangeShapeType="1"/>
            </p:cNvSpPr>
            <p:nvPr/>
          </p:nvSpPr>
          <p:spPr bwMode="auto">
            <a:xfrm rot="21441785" flipV="1">
              <a:off x="1062" y="2899"/>
              <a:ext cx="720" cy="336"/>
            </a:xfrm>
            <a:prstGeom prst="line">
              <a:avLst/>
            </a:prstGeom>
            <a:noFill/>
            <a:ln w="9525">
              <a:solidFill>
                <a:srgbClr val="9FCCCD"/>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2326" name="AutoShape 16"/>
            <p:cNvSpPr>
              <a:spLocks noChangeArrowheads="1"/>
            </p:cNvSpPr>
            <p:nvPr/>
          </p:nvSpPr>
          <p:spPr bwMode="auto">
            <a:xfrm rot="-6667123">
              <a:off x="906" y="3001"/>
              <a:ext cx="241" cy="38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344 w 21600"/>
                <a:gd name="T13" fmla="*/ 0 h 21600"/>
                <a:gd name="T14" fmla="*/ 20256 w 21600"/>
                <a:gd name="T15" fmla="*/ 6075 h 21600"/>
              </a:gdLst>
              <a:ahLst/>
              <a:cxnLst>
                <a:cxn ang="T8">
                  <a:pos x="T0" y="T1"/>
                </a:cxn>
                <a:cxn ang="T9">
                  <a:pos x="T2" y="T3"/>
                </a:cxn>
                <a:cxn ang="T10">
                  <a:pos x="T4" y="T5"/>
                </a:cxn>
                <a:cxn ang="T11">
                  <a:pos x="T6" y="T7"/>
                </a:cxn>
              </a:cxnLst>
              <a:rect l="T12" t="T13" r="T14" b="T15"/>
              <a:pathLst>
                <a:path w="21600" h="21600">
                  <a:moveTo>
                    <a:pt x="3382" y="4256"/>
                  </a:moveTo>
                  <a:cubicBezTo>
                    <a:pt x="5260" y="2128"/>
                    <a:pt x="7961" y="908"/>
                    <a:pt x="10800" y="909"/>
                  </a:cubicBezTo>
                  <a:cubicBezTo>
                    <a:pt x="13638" y="909"/>
                    <a:pt x="16339" y="2128"/>
                    <a:pt x="18217" y="4256"/>
                  </a:cubicBezTo>
                  <a:lnTo>
                    <a:pt x="18898" y="3655"/>
                  </a:lnTo>
                  <a:cubicBezTo>
                    <a:pt x="16848" y="1331"/>
                    <a:pt x="13899" y="-1"/>
                    <a:pt x="10799" y="0"/>
                  </a:cubicBezTo>
                  <a:cubicBezTo>
                    <a:pt x="7700" y="0"/>
                    <a:pt x="4751" y="1331"/>
                    <a:pt x="2701" y="3655"/>
                  </a:cubicBezTo>
                  <a:close/>
                </a:path>
              </a:pathLst>
            </a:custGeom>
            <a:solidFill>
              <a:srgbClr val="C0C0C0"/>
            </a:solidFill>
            <a:ln w="9525">
              <a:solidFill>
                <a:schemeClr val="tx2"/>
              </a:solidFill>
              <a:miter lim="800000"/>
              <a:headEnd/>
              <a:tailEnd/>
            </a:ln>
          </p:spPr>
          <p:txBody>
            <a:bodyPr vert="eaVert" wrap="none" anchor="ctr"/>
            <a:lstStyle/>
            <a:p>
              <a:pPr algn="ctr" fontAlgn="base">
                <a:spcBef>
                  <a:spcPct val="0"/>
                </a:spcBef>
                <a:spcAft>
                  <a:spcPct val="0"/>
                </a:spcAft>
              </a:pPr>
              <a:endParaRPr lang="en-US">
                <a:solidFill>
                  <a:srgbClr val="0000FF"/>
                </a:solidFill>
                <a:latin typeface="Arial" charset="0"/>
              </a:endParaRPr>
            </a:p>
          </p:txBody>
        </p:sp>
        <p:sp>
          <p:nvSpPr>
            <p:cNvPr id="12327" name="Arc 17"/>
            <p:cNvSpPr>
              <a:spLocks/>
            </p:cNvSpPr>
            <p:nvPr/>
          </p:nvSpPr>
          <p:spPr bwMode="auto">
            <a:xfrm rot="-10022003">
              <a:off x="1763" y="2603"/>
              <a:ext cx="349" cy="297"/>
            </a:xfrm>
            <a:custGeom>
              <a:avLst/>
              <a:gdLst>
                <a:gd name="T0" fmla="*/ 0 w 21600"/>
                <a:gd name="T1" fmla="*/ 0 h 18870"/>
                <a:gd name="T2" fmla="*/ 0 w 21600"/>
                <a:gd name="T3" fmla="*/ 0 h 18870"/>
                <a:gd name="T4" fmla="*/ 0 w 21600"/>
                <a:gd name="T5" fmla="*/ 0 h 18870"/>
                <a:gd name="T6" fmla="*/ 0 60000 65536"/>
                <a:gd name="T7" fmla="*/ 0 60000 65536"/>
                <a:gd name="T8" fmla="*/ 0 60000 65536"/>
                <a:gd name="T9" fmla="*/ 0 w 21600"/>
                <a:gd name="T10" fmla="*/ 0 h 18870"/>
                <a:gd name="T11" fmla="*/ 21600 w 21600"/>
                <a:gd name="T12" fmla="*/ 18870 h 18870"/>
              </a:gdLst>
              <a:ahLst/>
              <a:cxnLst>
                <a:cxn ang="T6">
                  <a:pos x="T0" y="T1"/>
                </a:cxn>
                <a:cxn ang="T7">
                  <a:pos x="T2" y="T3"/>
                </a:cxn>
                <a:cxn ang="T8">
                  <a:pos x="T4" y="T5"/>
                </a:cxn>
              </a:cxnLst>
              <a:rect l="T9" t="T10" r="T11" b="T12"/>
              <a:pathLst>
                <a:path w="21600" h="18870" fill="none" extrusionOk="0">
                  <a:moveTo>
                    <a:pt x="10511" y="-1"/>
                  </a:moveTo>
                  <a:cubicBezTo>
                    <a:pt x="17356" y="3813"/>
                    <a:pt x="21600" y="11034"/>
                    <a:pt x="21600" y="18870"/>
                  </a:cubicBezTo>
                </a:path>
                <a:path w="21600" h="18870" stroke="0" extrusionOk="0">
                  <a:moveTo>
                    <a:pt x="10511" y="-1"/>
                  </a:moveTo>
                  <a:cubicBezTo>
                    <a:pt x="17356" y="3813"/>
                    <a:pt x="21600" y="11034"/>
                    <a:pt x="21600" y="18870"/>
                  </a:cubicBezTo>
                  <a:lnTo>
                    <a:pt x="0" y="18870"/>
                  </a:lnTo>
                  <a:close/>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0000FF"/>
                </a:solidFill>
                <a:latin typeface="Arial" charset="0"/>
              </a:endParaRPr>
            </a:p>
          </p:txBody>
        </p:sp>
      </p:grpSp>
      <p:grpSp>
        <p:nvGrpSpPr>
          <p:cNvPr id="12291" name="Group 18"/>
          <p:cNvGrpSpPr>
            <a:grpSpLocks/>
          </p:cNvGrpSpPr>
          <p:nvPr/>
        </p:nvGrpSpPr>
        <p:grpSpPr bwMode="auto">
          <a:xfrm rot="427501">
            <a:off x="4953000" y="5562600"/>
            <a:ext cx="2724150" cy="1277938"/>
            <a:chOff x="2976" y="2651"/>
            <a:chExt cx="1716" cy="805"/>
          </a:xfrm>
        </p:grpSpPr>
        <p:sp>
          <p:nvSpPr>
            <p:cNvPr id="12310" name="AutoShape 19" descr="Green marble"/>
            <p:cNvSpPr>
              <a:spLocks noChangeArrowheads="1"/>
            </p:cNvSpPr>
            <p:nvPr/>
          </p:nvSpPr>
          <p:spPr bwMode="auto">
            <a:xfrm rot="19732917" flipV="1">
              <a:off x="2981" y="2700"/>
              <a:ext cx="1711" cy="433"/>
            </a:xfrm>
            <a:prstGeom prst="parallelogram">
              <a:avLst>
                <a:gd name="adj" fmla="val 98788"/>
              </a:avLst>
            </a:prstGeom>
            <a:blipFill dpi="0" rotWithShape="1">
              <a:blip r:embed="rId2"/>
              <a:srcRect/>
              <a:tile tx="0" ty="0" sx="100000" sy="100000" flip="none" algn="tl"/>
            </a:blipFill>
            <a:ln w="9525">
              <a:solidFill>
                <a:schemeClr val="tx1"/>
              </a:solidFill>
              <a:miter lim="800000"/>
              <a:headEnd/>
              <a:tailEnd/>
            </a:ln>
          </p:spPr>
          <p:txBody>
            <a:bodyPr wrap="none" anchor="ctr"/>
            <a:lstStyle/>
            <a:p>
              <a:pPr fontAlgn="base">
                <a:spcBef>
                  <a:spcPct val="0"/>
                </a:spcBef>
                <a:spcAft>
                  <a:spcPct val="0"/>
                </a:spcAft>
              </a:pPr>
              <a:endParaRPr lang="en-US">
                <a:solidFill>
                  <a:srgbClr val="0000FF"/>
                </a:solidFill>
                <a:latin typeface="Arial" charset="0"/>
              </a:endParaRPr>
            </a:p>
          </p:txBody>
        </p:sp>
        <p:sp>
          <p:nvSpPr>
            <p:cNvPr id="12311" name="AutoShape 20"/>
            <p:cNvSpPr>
              <a:spLocks noChangeArrowheads="1"/>
            </p:cNvSpPr>
            <p:nvPr/>
          </p:nvSpPr>
          <p:spPr bwMode="auto">
            <a:xfrm rot="5620470">
              <a:off x="3154" y="3016"/>
              <a:ext cx="241" cy="598"/>
            </a:xfrm>
            <a:prstGeom prst="parallelogram">
              <a:avLst>
                <a:gd name="adj" fmla="val 46000"/>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FF"/>
                </a:solidFill>
                <a:latin typeface="Arial" charset="0"/>
              </a:endParaRPr>
            </a:p>
          </p:txBody>
        </p:sp>
        <p:sp>
          <p:nvSpPr>
            <p:cNvPr id="86037" name="AutoShape 21"/>
            <p:cNvSpPr>
              <a:spLocks noChangeArrowheads="1"/>
            </p:cNvSpPr>
            <p:nvPr/>
          </p:nvSpPr>
          <p:spPr bwMode="auto">
            <a:xfrm rot="16204570" flipV="1">
              <a:off x="3710" y="2491"/>
              <a:ext cx="805" cy="1113"/>
            </a:xfrm>
            <a:prstGeom prst="parallelogram">
              <a:avLst>
                <a:gd name="adj" fmla="val 84269"/>
              </a:avLst>
            </a:prstGeom>
            <a:gradFill rotWithShape="1">
              <a:gsLst>
                <a:gs pos="0">
                  <a:schemeClr val="accent1"/>
                </a:gs>
                <a:gs pos="100000">
                  <a:schemeClr val="accent1">
                    <a:gamma/>
                    <a:tint val="0"/>
                    <a:invGamma/>
                  </a:schemeClr>
                </a:gs>
              </a:gsLst>
              <a:lin ang="0" scaled="1"/>
            </a:gradFill>
            <a:ln w="9525">
              <a:solidFill>
                <a:schemeClr val="tx1"/>
              </a:solidFill>
              <a:miter lim="800000"/>
              <a:headEnd/>
              <a:tailEnd/>
            </a:ln>
            <a:effectLst/>
          </p:spPr>
          <p:txBody>
            <a:bodyPr wrap="none" anchor="ctr"/>
            <a:lstStyle/>
            <a:p>
              <a:pPr fontAlgn="base">
                <a:spcBef>
                  <a:spcPct val="0"/>
                </a:spcBef>
                <a:spcAft>
                  <a:spcPct val="0"/>
                </a:spcAft>
                <a:defRPr/>
              </a:pPr>
              <a:endParaRPr lang="en-US">
                <a:solidFill>
                  <a:srgbClr val="0000FF"/>
                </a:solidFill>
                <a:latin typeface="Arial" charset="0"/>
              </a:endParaRPr>
            </a:p>
          </p:txBody>
        </p:sp>
      </p:grpSp>
      <p:grpSp>
        <p:nvGrpSpPr>
          <p:cNvPr id="12292" name="Group 22"/>
          <p:cNvGrpSpPr>
            <a:grpSpLocks/>
          </p:cNvGrpSpPr>
          <p:nvPr/>
        </p:nvGrpSpPr>
        <p:grpSpPr bwMode="auto">
          <a:xfrm>
            <a:off x="6629400" y="5486400"/>
            <a:ext cx="609600" cy="381000"/>
            <a:chOff x="3347" y="2339"/>
            <a:chExt cx="384" cy="240"/>
          </a:xfrm>
        </p:grpSpPr>
        <p:sp>
          <p:nvSpPr>
            <p:cNvPr id="12308" name="AutoShape 23"/>
            <p:cNvSpPr>
              <a:spLocks noChangeArrowheads="1"/>
            </p:cNvSpPr>
            <p:nvPr/>
          </p:nvSpPr>
          <p:spPr bwMode="auto">
            <a:xfrm rot="-144122" flipH="1" flipV="1">
              <a:off x="3347" y="2412"/>
              <a:ext cx="384" cy="1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471 h 21600"/>
              </a:gdLst>
              <a:ahLst/>
              <a:cxnLst>
                <a:cxn ang="T8">
                  <a:pos x="T0" y="T1"/>
                </a:cxn>
                <a:cxn ang="T9">
                  <a:pos x="T2" y="T3"/>
                </a:cxn>
                <a:cxn ang="T10">
                  <a:pos x="T4" y="T5"/>
                </a:cxn>
                <a:cxn ang="T11">
                  <a:pos x="T6" y="T7"/>
                </a:cxn>
              </a:cxnLst>
              <a:rect l="T12" t="T13" r="T14" b="T15"/>
              <a:pathLst>
                <a:path w="21600" h="21600">
                  <a:moveTo>
                    <a:pt x="10741" y="16169"/>
                  </a:moveTo>
                  <a:cubicBezTo>
                    <a:pt x="7798" y="16137"/>
                    <a:pt x="5430" y="13742"/>
                    <a:pt x="5430" y="10800"/>
                  </a:cubicBezTo>
                  <a:cubicBezTo>
                    <a:pt x="5430" y="7834"/>
                    <a:pt x="7834" y="5430"/>
                    <a:pt x="10800" y="5430"/>
                  </a:cubicBezTo>
                  <a:cubicBezTo>
                    <a:pt x="13765" y="5430"/>
                    <a:pt x="16170" y="7834"/>
                    <a:pt x="16170" y="10800"/>
                  </a:cubicBezTo>
                  <a:cubicBezTo>
                    <a:pt x="16170" y="13742"/>
                    <a:pt x="13801" y="16137"/>
                    <a:pt x="10858" y="16169"/>
                  </a:cubicBezTo>
                  <a:lnTo>
                    <a:pt x="10918" y="21599"/>
                  </a:lnTo>
                  <a:cubicBezTo>
                    <a:pt x="16836" y="21534"/>
                    <a:pt x="21600" y="16718"/>
                    <a:pt x="21600" y="10800"/>
                  </a:cubicBezTo>
                  <a:cubicBezTo>
                    <a:pt x="21600" y="4835"/>
                    <a:pt x="16764" y="0"/>
                    <a:pt x="10800" y="0"/>
                  </a:cubicBezTo>
                  <a:cubicBezTo>
                    <a:pt x="4835" y="0"/>
                    <a:pt x="0" y="4835"/>
                    <a:pt x="0" y="10800"/>
                  </a:cubicBezTo>
                  <a:cubicBezTo>
                    <a:pt x="-1" y="16718"/>
                    <a:pt x="4763" y="21534"/>
                    <a:pt x="10681" y="21599"/>
                  </a:cubicBezTo>
                  <a:close/>
                </a:path>
              </a:pathLst>
            </a:custGeom>
            <a:solidFill>
              <a:schemeClr val="bg1"/>
            </a:solidFill>
            <a:ln w="9525">
              <a:miter lim="800000"/>
              <a:headEnd/>
              <a:tailEnd/>
            </a:ln>
            <a:scene3d>
              <a:camera prst="legacyObliqueTopRight">
                <a:rot lat="17400000" lon="20999984" rev="0"/>
              </a:camera>
              <a:lightRig rig="legacyFlat3" dir="b"/>
            </a:scene3d>
            <a:sp3d prstMaterial="legacyMatte">
              <a:bevelT w="13500" h="13500" prst="angle"/>
              <a:bevelB w="13500" h="13500" prst="angle"/>
              <a:extrusionClr>
                <a:schemeClr val="bg1"/>
              </a:extrusionClr>
            </a:sp3d>
          </p:spPr>
          <p:txBody>
            <a:bodyPr wrap="none" anchor="ctr">
              <a:flatTx/>
            </a:bodyPr>
            <a:lstStyle/>
            <a:p>
              <a:pPr fontAlgn="base">
                <a:spcBef>
                  <a:spcPct val="0"/>
                </a:spcBef>
                <a:spcAft>
                  <a:spcPct val="0"/>
                </a:spcAft>
              </a:pPr>
              <a:endParaRPr lang="en-US">
                <a:solidFill>
                  <a:srgbClr val="0000FF"/>
                </a:solidFill>
                <a:latin typeface="Arial" charset="0"/>
              </a:endParaRPr>
            </a:p>
          </p:txBody>
        </p:sp>
        <p:sp>
          <p:nvSpPr>
            <p:cNvPr id="86040" name="AutoShape 24"/>
            <p:cNvSpPr>
              <a:spLocks noChangeArrowheads="1"/>
            </p:cNvSpPr>
            <p:nvPr/>
          </p:nvSpPr>
          <p:spPr bwMode="auto">
            <a:xfrm flipH="1">
              <a:off x="3464" y="2339"/>
              <a:ext cx="160" cy="180"/>
            </a:xfrm>
            <a:prstGeom prst="can">
              <a:avLst>
                <a:gd name="adj" fmla="val 3276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pPr fontAlgn="base">
                <a:spcBef>
                  <a:spcPct val="0"/>
                </a:spcBef>
                <a:spcAft>
                  <a:spcPct val="0"/>
                </a:spcAft>
                <a:defRPr/>
              </a:pPr>
              <a:endParaRPr lang="en-US">
                <a:solidFill>
                  <a:srgbClr val="0000FF"/>
                </a:solidFill>
                <a:latin typeface="Arial" charset="0"/>
              </a:endParaRPr>
            </a:p>
          </p:txBody>
        </p:sp>
      </p:grpSp>
      <p:sp>
        <p:nvSpPr>
          <p:cNvPr id="12293" name="AutoShape 25"/>
          <p:cNvSpPr>
            <a:spLocks noChangeArrowheads="1"/>
          </p:cNvSpPr>
          <p:nvPr/>
        </p:nvSpPr>
        <p:spPr bwMode="auto">
          <a:xfrm>
            <a:off x="6858000" y="4495800"/>
            <a:ext cx="152400" cy="1047750"/>
          </a:xfrm>
          <a:prstGeom prst="can">
            <a:avLst>
              <a:gd name="adj" fmla="val 45229"/>
            </a:avLst>
          </a:prstGeom>
          <a:gradFill rotWithShape="1">
            <a:gsLst>
              <a:gs pos="0">
                <a:srgbClr val="C0C0C0"/>
              </a:gs>
              <a:gs pos="50000">
                <a:srgbClr val="FDFDFD"/>
              </a:gs>
              <a:gs pos="100000">
                <a:srgbClr val="C0C0C0"/>
              </a:gs>
            </a:gsLst>
            <a:lin ang="0" scaled="1"/>
          </a:gradFill>
          <a:ln w="9525">
            <a:solidFill>
              <a:schemeClr val="bg2"/>
            </a:solidFill>
            <a:round/>
            <a:headEnd/>
            <a:tailEnd/>
          </a:ln>
        </p:spPr>
        <p:txBody>
          <a:bodyPr wrap="none" anchor="ctr"/>
          <a:lstStyle/>
          <a:p>
            <a:pPr fontAlgn="base">
              <a:spcBef>
                <a:spcPct val="0"/>
              </a:spcBef>
              <a:spcAft>
                <a:spcPct val="0"/>
              </a:spcAft>
            </a:pPr>
            <a:endParaRPr lang="en-US">
              <a:solidFill>
                <a:srgbClr val="0000FF"/>
              </a:solidFill>
              <a:latin typeface="Arial" charset="0"/>
            </a:endParaRPr>
          </a:p>
        </p:txBody>
      </p:sp>
      <p:sp>
        <p:nvSpPr>
          <p:cNvPr id="86042" name="AutoShape 26"/>
          <p:cNvSpPr>
            <a:spLocks noChangeArrowheads="1"/>
          </p:cNvSpPr>
          <p:nvPr/>
        </p:nvSpPr>
        <p:spPr bwMode="auto">
          <a:xfrm rot="5400000">
            <a:off x="5667375" y="2638425"/>
            <a:ext cx="2762250" cy="1905000"/>
          </a:xfrm>
          <a:prstGeom prst="parallelogram">
            <a:avLst>
              <a:gd name="adj" fmla="val 36250"/>
            </a:avLst>
          </a:prstGeom>
          <a:gradFill rotWithShape="1">
            <a:gsLst>
              <a:gs pos="0">
                <a:srgbClr val="800000">
                  <a:alpha val="75000"/>
                </a:srgbClr>
              </a:gs>
              <a:gs pos="100000">
                <a:srgbClr val="800000">
                  <a:gamma/>
                  <a:tint val="0"/>
                  <a:invGamma/>
                </a:srgbClr>
              </a:gs>
            </a:gsLst>
            <a:lin ang="0" scaled="1"/>
          </a:gradFill>
          <a:ln w="9525">
            <a:solidFill>
              <a:schemeClr val="tx2"/>
            </a:solidFill>
            <a:miter lim="800000"/>
            <a:headEnd/>
            <a:tailEnd/>
          </a:ln>
          <a:effectLst>
            <a:outerShdw dist="107763" dir="18900000" algn="ctr" rotWithShape="0">
              <a:schemeClr val="bg2">
                <a:alpha val="50000"/>
              </a:schemeClr>
            </a:outerShdw>
          </a:effectLst>
        </p:spPr>
        <p:txBody>
          <a:bodyPr wrap="none" anchor="ctr"/>
          <a:lstStyle/>
          <a:p>
            <a:pPr fontAlgn="base">
              <a:spcBef>
                <a:spcPct val="0"/>
              </a:spcBef>
              <a:spcAft>
                <a:spcPct val="0"/>
              </a:spcAft>
              <a:defRPr/>
            </a:pPr>
            <a:endParaRPr lang="en-US">
              <a:solidFill>
                <a:srgbClr val="0000FF"/>
              </a:solidFill>
              <a:latin typeface="Arial" charset="0"/>
            </a:endParaRPr>
          </a:p>
        </p:txBody>
      </p:sp>
      <p:grpSp>
        <p:nvGrpSpPr>
          <p:cNvPr id="12295" name="Group 27"/>
          <p:cNvGrpSpPr>
            <a:grpSpLocks/>
          </p:cNvGrpSpPr>
          <p:nvPr/>
        </p:nvGrpSpPr>
        <p:grpSpPr bwMode="auto">
          <a:xfrm rot="-10297917">
            <a:off x="6513513" y="2838450"/>
            <a:ext cx="992187" cy="1624013"/>
            <a:chOff x="3552" y="240"/>
            <a:chExt cx="1584" cy="1824"/>
          </a:xfrm>
        </p:grpSpPr>
        <p:sp>
          <p:nvSpPr>
            <p:cNvPr id="86044" name="Oval 28"/>
            <p:cNvSpPr>
              <a:spLocks noChangeArrowheads="1"/>
            </p:cNvSpPr>
            <p:nvPr/>
          </p:nvSpPr>
          <p:spPr bwMode="auto">
            <a:xfrm rot="-1711819">
              <a:off x="3552" y="240"/>
              <a:ext cx="1584" cy="1824"/>
            </a:xfrm>
            <a:prstGeom prst="ellipse">
              <a:avLst/>
            </a:prstGeom>
            <a:gradFill rotWithShape="1">
              <a:gsLst>
                <a:gs pos="0">
                  <a:srgbClr val="CCFFFF">
                    <a:gamma/>
                    <a:tint val="0"/>
                    <a:invGamma/>
                  </a:srgbClr>
                </a:gs>
                <a:gs pos="100000">
                  <a:srgbClr val="CCFFFF"/>
                </a:gs>
              </a:gsLst>
              <a:path path="shape">
                <a:fillToRect l="50000" t="50000" r="50000" b="50000"/>
              </a:path>
            </a:gradFill>
            <a:ln w="9525">
              <a:solidFill>
                <a:schemeClr val="tx1"/>
              </a:solidFill>
              <a:round/>
              <a:headEnd/>
              <a:tailEnd/>
            </a:ln>
            <a:effectLst>
              <a:outerShdw dist="107763" dir="18900000" algn="ctr" rotWithShape="0">
                <a:schemeClr val="bg2">
                  <a:alpha val="50000"/>
                </a:schemeClr>
              </a:outerShdw>
            </a:effectLst>
          </p:spPr>
          <p:txBody>
            <a:bodyPr wrap="none" anchor="ctr"/>
            <a:lstStyle/>
            <a:p>
              <a:pPr fontAlgn="base">
                <a:spcBef>
                  <a:spcPct val="0"/>
                </a:spcBef>
                <a:spcAft>
                  <a:spcPct val="0"/>
                </a:spcAft>
                <a:defRPr/>
              </a:pPr>
              <a:endParaRPr lang="en-US">
                <a:solidFill>
                  <a:srgbClr val="0000FF"/>
                </a:solidFill>
                <a:latin typeface="Arial" charset="0"/>
              </a:endParaRPr>
            </a:p>
          </p:txBody>
        </p:sp>
        <p:sp>
          <p:nvSpPr>
            <p:cNvPr id="12307" name="Oval 29"/>
            <p:cNvSpPr>
              <a:spLocks noChangeArrowheads="1"/>
            </p:cNvSpPr>
            <p:nvPr/>
          </p:nvSpPr>
          <p:spPr bwMode="auto">
            <a:xfrm rot="-1771866">
              <a:off x="3600" y="288"/>
              <a:ext cx="1488" cy="1728"/>
            </a:xfrm>
            <a:prstGeom prst="ellipse">
              <a:avLst/>
            </a:prstGeom>
            <a:gradFill rotWithShape="1">
              <a:gsLst>
                <a:gs pos="0">
                  <a:srgbClr val="FFFFFF"/>
                </a:gs>
                <a:gs pos="100000">
                  <a:srgbClr val="CCFFFF"/>
                </a:gs>
              </a:gsLst>
              <a:path path="shape">
                <a:fillToRect l="50000" t="50000" r="50000" b="50000"/>
              </a:path>
            </a:gradFill>
            <a:ln w="9525">
              <a:solidFill>
                <a:schemeClr val="bg2"/>
              </a:solidFill>
              <a:round/>
              <a:headEnd/>
              <a:tailEnd/>
            </a:ln>
          </p:spPr>
          <p:txBody>
            <a:bodyPr wrap="none" anchor="ctr"/>
            <a:lstStyle/>
            <a:p>
              <a:pPr fontAlgn="base">
                <a:spcBef>
                  <a:spcPct val="0"/>
                </a:spcBef>
                <a:spcAft>
                  <a:spcPct val="0"/>
                </a:spcAft>
              </a:pPr>
              <a:endParaRPr lang="en-US">
                <a:solidFill>
                  <a:srgbClr val="0000FF"/>
                </a:solidFill>
                <a:latin typeface="Arial" charset="0"/>
              </a:endParaRPr>
            </a:p>
          </p:txBody>
        </p:sp>
      </p:grpSp>
      <p:grpSp>
        <p:nvGrpSpPr>
          <p:cNvPr id="6" name="Group 30"/>
          <p:cNvGrpSpPr>
            <a:grpSpLocks/>
          </p:cNvGrpSpPr>
          <p:nvPr/>
        </p:nvGrpSpPr>
        <p:grpSpPr bwMode="auto">
          <a:xfrm>
            <a:off x="4495800" y="3581400"/>
            <a:ext cx="2819400" cy="2667000"/>
            <a:chOff x="2688" y="1488"/>
            <a:chExt cx="1776" cy="1680"/>
          </a:xfrm>
        </p:grpSpPr>
        <p:grpSp>
          <p:nvGrpSpPr>
            <p:cNvPr id="12301" name="Group 31"/>
            <p:cNvGrpSpPr>
              <a:grpSpLocks/>
            </p:cNvGrpSpPr>
            <p:nvPr/>
          </p:nvGrpSpPr>
          <p:grpSpPr bwMode="auto">
            <a:xfrm>
              <a:off x="3516" y="2928"/>
              <a:ext cx="384" cy="240"/>
              <a:chOff x="3347" y="2339"/>
              <a:chExt cx="384" cy="240"/>
            </a:xfrm>
          </p:grpSpPr>
          <p:sp>
            <p:nvSpPr>
              <p:cNvPr id="12304" name="AutoShape 32"/>
              <p:cNvSpPr>
                <a:spLocks noChangeArrowheads="1"/>
              </p:cNvSpPr>
              <p:nvPr/>
            </p:nvSpPr>
            <p:spPr bwMode="auto">
              <a:xfrm rot="-144122" flipH="1" flipV="1">
                <a:off x="3347" y="2412"/>
                <a:ext cx="384" cy="1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471 h 21600"/>
                </a:gdLst>
                <a:ahLst/>
                <a:cxnLst>
                  <a:cxn ang="T8">
                    <a:pos x="T0" y="T1"/>
                  </a:cxn>
                  <a:cxn ang="T9">
                    <a:pos x="T2" y="T3"/>
                  </a:cxn>
                  <a:cxn ang="T10">
                    <a:pos x="T4" y="T5"/>
                  </a:cxn>
                  <a:cxn ang="T11">
                    <a:pos x="T6" y="T7"/>
                  </a:cxn>
                </a:cxnLst>
                <a:rect l="T12" t="T13" r="T14" b="T15"/>
                <a:pathLst>
                  <a:path w="21600" h="21600">
                    <a:moveTo>
                      <a:pt x="10741" y="16169"/>
                    </a:moveTo>
                    <a:cubicBezTo>
                      <a:pt x="7798" y="16137"/>
                      <a:pt x="5430" y="13742"/>
                      <a:pt x="5430" y="10800"/>
                    </a:cubicBezTo>
                    <a:cubicBezTo>
                      <a:pt x="5430" y="7834"/>
                      <a:pt x="7834" y="5430"/>
                      <a:pt x="10800" y="5430"/>
                    </a:cubicBezTo>
                    <a:cubicBezTo>
                      <a:pt x="13765" y="5430"/>
                      <a:pt x="16170" y="7834"/>
                      <a:pt x="16170" y="10800"/>
                    </a:cubicBezTo>
                    <a:cubicBezTo>
                      <a:pt x="16170" y="13742"/>
                      <a:pt x="13801" y="16137"/>
                      <a:pt x="10858" y="16169"/>
                    </a:cubicBezTo>
                    <a:lnTo>
                      <a:pt x="10918" y="21599"/>
                    </a:lnTo>
                    <a:cubicBezTo>
                      <a:pt x="16836" y="21534"/>
                      <a:pt x="21600" y="16718"/>
                      <a:pt x="21600" y="10800"/>
                    </a:cubicBezTo>
                    <a:cubicBezTo>
                      <a:pt x="21600" y="4835"/>
                      <a:pt x="16764" y="0"/>
                      <a:pt x="10800" y="0"/>
                    </a:cubicBezTo>
                    <a:cubicBezTo>
                      <a:pt x="4835" y="0"/>
                      <a:pt x="0" y="4835"/>
                      <a:pt x="0" y="10800"/>
                    </a:cubicBezTo>
                    <a:cubicBezTo>
                      <a:pt x="-1" y="16718"/>
                      <a:pt x="4763" y="21534"/>
                      <a:pt x="10681" y="21599"/>
                    </a:cubicBezTo>
                    <a:close/>
                  </a:path>
                </a:pathLst>
              </a:custGeom>
              <a:solidFill>
                <a:schemeClr val="bg1"/>
              </a:solidFill>
              <a:ln w="9525">
                <a:miter lim="800000"/>
                <a:headEnd/>
                <a:tailEnd/>
              </a:ln>
              <a:scene3d>
                <a:camera prst="legacyObliqueTopRight">
                  <a:rot lat="17400000" lon="20999984" rev="0"/>
                </a:camera>
                <a:lightRig rig="legacyFlat3" dir="b"/>
              </a:scene3d>
              <a:sp3d prstMaterial="legacyMatte">
                <a:bevelT w="13500" h="13500" prst="angle"/>
                <a:bevelB w="13500" h="13500" prst="angle"/>
                <a:extrusionClr>
                  <a:schemeClr val="bg1"/>
                </a:extrusionClr>
              </a:sp3d>
            </p:spPr>
            <p:txBody>
              <a:bodyPr wrap="none" anchor="ctr">
                <a:flatTx/>
              </a:bodyPr>
              <a:lstStyle/>
              <a:p>
                <a:pPr fontAlgn="base">
                  <a:spcBef>
                    <a:spcPct val="0"/>
                  </a:spcBef>
                  <a:spcAft>
                    <a:spcPct val="0"/>
                  </a:spcAft>
                </a:pPr>
                <a:endParaRPr lang="en-US">
                  <a:solidFill>
                    <a:srgbClr val="0000FF"/>
                  </a:solidFill>
                  <a:latin typeface="Arial" charset="0"/>
                </a:endParaRPr>
              </a:p>
            </p:txBody>
          </p:sp>
          <p:sp>
            <p:nvSpPr>
              <p:cNvPr id="86049" name="AutoShape 33"/>
              <p:cNvSpPr>
                <a:spLocks noChangeArrowheads="1"/>
              </p:cNvSpPr>
              <p:nvPr/>
            </p:nvSpPr>
            <p:spPr bwMode="auto">
              <a:xfrm flipH="1">
                <a:off x="3464" y="2339"/>
                <a:ext cx="160" cy="180"/>
              </a:xfrm>
              <a:prstGeom prst="can">
                <a:avLst>
                  <a:gd name="adj" fmla="val 3276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pPr fontAlgn="base">
                  <a:spcBef>
                    <a:spcPct val="0"/>
                  </a:spcBef>
                  <a:spcAft>
                    <a:spcPct val="0"/>
                  </a:spcAft>
                  <a:defRPr/>
                </a:pPr>
                <a:endParaRPr lang="en-US">
                  <a:solidFill>
                    <a:srgbClr val="0000FF"/>
                  </a:solidFill>
                  <a:latin typeface="Arial" charset="0"/>
                </a:endParaRPr>
              </a:p>
            </p:txBody>
          </p:sp>
        </p:grpSp>
        <p:sp>
          <p:nvSpPr>
            <p:cNvPr id="12302" name="AutoShape 34"/>
            <p:cNvSpPr>
              <a:spLocks noChangeArrowheads="1"/>
            </p:cNvSpPr>
            <p:nvPr/>
          </p:nvSpPr>
          <p:spPr bwMode="auto">
            <a:xfrm>
              <a:off x="3660" y="2112"/>
              <a:ext cx="96" cy="852"/>
            </a:xfrm>
            <a:prstGeom prst="can">
              <a:avLst>
                <a:gd name="adj" fmla="val 58386"/>
              </a:avLst>
            </a:prstGeom>
            <a:gradFill rotWithShape="1">
              <a:gsLst>
                <a:gs pos="0">
                  <a:srgbClr val="C0C0C0"/>
                </a:gs>
                <a:gs pos="50000">
                  <a:srgbClr val="FDFDFD"/>
                </a:gs>
                <a:gs pos="100000">
                  <a:srgbClr val="C0C0C0"/>
                </a:gs>
              </a:gsLst>
              <a:lin ang="0" scaled="1"/>
            </a:gradFill>
            <a:ln w="9525">
              <a:solidFill>
                <a:schemeClr val="bg2"/>
              </a:solidFill>
              <a:round/>
              <a:headEnd/>
              <a:tailEnd/>
            </a:ln>
          </p:spPr>
          <p:txBody>
            <a:bodyPr wrap="none" anchor="ctr"/>
            <a:lstStyle/>
            <a:p>
              <a:pPr fontAlgn="base">
                <a:spcBef>
                  <a:spcPct val="0"/>
                </a:spcBef>
                <a:spcAft>
                  <a:spcPct val="0"/>
                </a:spcAft>
              </a:pPr>
              <a:endParaRPr lang="en-US">
                <a:solidFill>
                  <a:srgbClr val="0000FF"/>
                </a:solidFill>
                <a:latin typeface="Arial" charset="0"/>
              </a:endParaRPr>
            </a:p>
          </p:txBody>
        </p:sp>
        <p:sp>
          <p:nvSpPr>
            <p:cNvPr id="12303" name="AutoShape 35"/>
            <p:cNvSpPr>
              <a:spLocks noChangeArrowheads="1"/>
            </p:cNvSpPr>
            <p:nvPr/>
          </p:nvSpPr>
          <p:spPr bwMode="auto">
            <a:xfrm rot="9271918">
              <a:off x="2688" y="1488"/>
              <a:ext cx="1776" cy="720"/>
            </a:xfrm>
            <a:prstGeom prst="parallelogram">
              <a:avLst>
                <a:gd name="adj" fmla="val 38279"/>
              </a:avLst>
            </a:prstGeom>
            <a:gradFill rotWithShape="1">
              <a:gsLst>
                <a:gs pos="0">
                  <a:srgbClr val="FFCC99"/>
                </a:gs>
                <a:gs pos="100000">
                  <a:srgbClr val="FFFDFC"/>
                </a:gs>
              </a:gsLst>
              <a:lin ang="2700000" scaled="1"/>
            </a:gradFill>
            <a:ln w="9525">
              <a:solidFill>
                <a:schemeClr val="bg2"/>
              </a:solidFill>
              <a:miter lim="800000"/>
              <a:headEnd/>
              <a:tailEnd/>
            </a:ln>
          </p:spPr>
          <p:txBody>
            <a:bodyPr wrap="none" anchor="ctr"/>
            <a:lstStyle/>
            <a:p>
              <a:pPr fontAlgn="base">
                <a:spcBef>
                  <a:spcPct val="0"/>
                </a:spcBef>
                <a:spcAft>
                  <a:spcPct val="0"/>
                </a:spcAft>
              </a:pPr>
              <a:endParaRPr lang="en-US">
                <a:solidFill>
                  <a:srgbClr val="0000FF"/>
                </a:solidFill>
                <a:latin typeface="Arial" charset="0"/>
              </a:endParaRPr>
            </a:p>
          </p:txBody>
        </p:sp>
      </p:grpSp>
      <p:sp>
        <p:nvSpPr>
          <p:cNvPr id="86052" name="Freeform 36"/>
          <p:cNvSpPr>
            <a:spLocks/>
          </p:cNvSpPr>
          <p:nvPr/>
        </p:nvSpPr>
        <p:spPr bwMode="auto">
          <a:xfrm>
            <a:off x="3505200" y="3124200"/>
            <a:ext cx="3657600" cy="2552700"/>
          </a:xfrm>
          <a:custGeom>
            <a:avLst/>
            <a:gdLst>
              <a:gd name="T0" fmla="*/ 0 w 2304"/>
              <a:gd name="T1" fmla="*/ 2147483647 h 1608"/>
              <a:gd name="T2" fmla="*/ 2147483647 w 2304"/>
              <a:gd name="T3" fmla="*/ 2147483647 h 1608"/>
              <a:gd name="T4" fmla="*/ 2147483647 w 2304"/>
              <a:gd name="T5" fmla="*/ 2147483647 h 1608"/>
              <a:gd name="T6" fmla="*/ 2147483647 w 2304"/>
              <a:gd name="T7" fmla="*/ 0 h 1608"/>
              <a:gd name="T8" fmla="*/ 0 w 2304"/>
              <a:gd name="T9" fmla="*/ 2147483647 h 1608"/>
              <a:gd name="T10" fmla="*/ 0 60000 65536"/>
              <a:gd name="T11" fmla="*/ 0 60000 65536"/>
              <a:gd name="T12" fmla="*/ 0 60000 65536"/>
              <a:gd name="T13" fmla="*/ 0 60000 65536"/>
              <a:gd name="T14" fmla="*/ 0 60000 65536"/>
              <a:gd name="T15" fmla="*/ 0 w 2304"/>
              <a:gd name="T16" fmla="*/ 0 h 1608"/>
              <a:gd name="T17" fmla="*/ 2304 w 2304"/>
              <a:gd name="T18" fmla="*/ 1608 h 1608"/>
            </a:gdLst>
            <a:ahLst/>
            <a:cxnLst>
              <a:cxn ang="T10">
                <a:pos x="T0" y="T1"/>
              </a:cxn>
              <a:cxn ang="T11">
                <a:pos x="T2" y="T3"/>
              </a:cxn>
              <a:cxn ang="T12">
                <a:pos x="T4" y="T5"/>
              </a:cxn>
              <a:cxn ang="T13">
                <a:pos x="T6" y="T7"/>
              </a:cxn>
              <a:cxn ang="T14">
                <a:pos x="T8" y="T9"/>
              </a:cxn>
            </a:cxnLst>
            <a:rect l="T15" t="T16" r="T17" b="T18"/>
            <a:pathLst>
              <a:path w="2304" h="1608">
                <a:moveTo>
                  <a:pt x="0" y="1104"/>
                </a:moveTo>
                <a:lnTo>
                  <a:pt x="96" y="1608"/>
                </a:lnTo>
                <a:lnTo>
                  <a:pt x="2304" y="576"/>
                </a:lnTo>
                <a:lnTo>
                  <a:pt x="2256" y="0"/>
                </a:lnTo>
                <a:lnTo>
                  <a:pt x="0" y="1104"/>
                </a:lnTo>
                <a:close/>
              </a:path>
            </a:pathLst>
          </a:custGeom>
          <a:solidFill>
            <a:srgbClr val="FFC000">
              <a:alpha val="76862"/>
            </a:srgbClr>
          </a:solidFill>
          <a:ln w="9525">
            <a:solidFill>
              <a:schemeClr val="tx1">
                <a:lumMod val="85000"/>
                <a:lumOff val="15000"/>
              </a:schemeClr>
            </a:solidFill>
            <a:round/>
            <a:headEnd/>
            <a:tailEnd/>
          </a:ln>
        </p:spPr>
        <p:txBody>
          <a:bodyPr/>
          <a:lstStyle/>
          <a:p>
            <a:pPr fontAlgn="base">
              <a:spcBef>
                <a:spcPct val="0"/>
              </a:spcBef>
              <a:spcAft>
                <a:spcPct val="0"/>
              </a:spcAft>
            </a:pPr>
            <a:endParaRPr lang="en-US">
              <a:solidFill>
                <a:srgbClr val="0000FF"/>
              </a:solidFill>
              <a:latin typeface="Arial" charset="0"/>
            </a:endParaRPr>
          </a:p>
        </p:txBody>
      </p:sp>
      <p:sp>
        <p:nvSpPr>
          <p:cNvPr id="86053" name="Freeform 37"/>
          <p:cNvSpPr>
            <a:spLocks/>
          </p:cNvSpPr>
          <p:nvPr/>
        </p:nvSpPr>
        <p:spPr bwMode="auto">
          <a:xfrm>
            <a:off x="5657850" y="3124200"/>
            <a:ext cx="1485900" cy="1143000"/>
          </a:xfrm>
          <a:custGeom>
            <a:avLst/>
            <a:gdLst>
              <a:gd name="T0" fmla="*/ 2147483647 w 936"/>
              <a:gd name="T1" fmla="*/ 0 h 720"/>
              <a:gd name="T2" fmla="*/ 2147483647 w 936"/>
              <a:gd name="T3" fmla="*/ 2147483647 h 720"/>
              <a:gd name="T4" fmla="*/ 0 w 936"/>
              <a:gd name="T5" fmla="*/ 2147483647 h 720"/>
              <a:gd name="T6" fmla="*/ 2147483647 w 936"/>
              <a:gd name="T7" fmla="*/ 0 h 720"/>
              <a:gd name="T8" fmla="*/ 0 60000 65536"/>
              <a:gd name="T9" fmla="*/ 0 60000 65536"/>
              <a:gd name="T10" fmla="*/ 0 60000 65536"/>
              <a:gd name="T11" fmla="*/ 0 60000 65536"/>
              <a:gd name="T12" fmla="*/ 0 w 936"/>
              <a:gd name="T13" fmla="*/ 0 h 720"/>
              <a:gd name="T14" fmla="*/ 936 w 936"/>
              <a:gd name="T15" fmla="*/ 720 h 720"/>
            </a:gdLst>
            <a:ahLst/>
            <a:cxnLst>
              <a:cxn ang="T8">
                <a:pos x="T0" y="T1"/>
              </a:cxn>
              <a:cxn ang="T9">
                <a:pos x="T2" y="T3"/>
              </a:cxn>
              <a:cxn ang="T10">
                <a:pos x="T4" y="T5"/>
              </a:cxn>
              <a:cxn ang="T11">
                <a:pos x="T6" y="T7"/>
              </a:cxn>
            </a:cxnLst>
            <a:rect l="T12" t="T13" r="T14" b="T15"/>
            <a:pathLst>
              <a:path w="936" h="720">
                <a:moveTo>
                  <a:pt x="900" y="0"/>
                </a:moveTo>
                <a:lnTo>
                  <a:pt x="936" y="564"/>
                </a:lnTo>
                <a:lnTo>
                  <a:pt x="0" y="720"/>
                </a:lnTo>
                <a:lnTo>
                  <a:pt x="900" y="0"/>
                </a:lnTo>
                <a:close/>
              </a:path>
            </a:pathLst>
          </a:custGeom>
          <a:solidFill>
            <a:schemeClr val="tx1">
              <a:lumMod val="95000"/>
              <a:lumOff val="5000"/>
              <a:alpha val="6196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FF"/>
              </a:solidFill>
              <a:latin typeface="Arial" charset="0"/>
            </a:endParaRPr>
          </a:p>
        </p:txBody>
      </p:sp>
      <p:sp>
        <p:nvSpPr>
          <p:cNvPr id="86054" name="Oval 38"/>
          <p:cNvSpPr>
            <a:spLocks noChangeArrowheads="1"/>
          </p:cNvSpPr>
          <p:nvPr/>
        </p:nvSpPr>
        <p:spPr bwMode="auto">
          <a:xfrm rot="-495235">
            <a:off x="3409950" y="4876800"/>
            <a:ext cx="336550" cy="796925"/>
          </a:xfrm>
          <a:prstGeom prst="ellipse">
            <a:avLst/>
          </a:prstGeom>
          <a:solidFill>
            <a:srgbClr val="D7D7D7"/>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a:solidFill>
                <a:srgbClr val="0000FF"/>
              </a:solidFill>
              <a:latin typeface="Arial" charset="0"/>
            </a:endParaRPr>
          </a:p>
        </p:txBody>
      </p:sp>
      <p:sp>
        <p:nvSpPr>
          <p:cNvPr id="12300" name="Rectangle 39"/>
          <p:cNvSpPr>
            <a:spLocks noGrp="1" noChangeArrowheads="1"/>
          </p:cNvSpPr>
          <p:nvPr>
            <p:ph type="ctrTitle"/>
          </p:nvPr>
        </p:nvSpPr>
        <p:spPr>
          <a:xfrm>
            <a:off x="381000" y="381000"/>
            <a:ext cx="8763000" cy="838200"/>
          </a:xfrm>
        </p:spPr>
        <p:txBody>
          <a:bodyPr/>
          <a:lstStyle/>
          <a:p>
            <a:pPr algn="l" eaLnBrk="1" hangingPunct="1"/>
            <a:r>
              <a:rPr lang="vi-VN" sz="2800" b="1" dirty="0" smtClean="0">
                <a:solidFill>
                  <a:srgbClr val="FF0000"/>
                </a:solidFill>
              </a:rPr>
              <a:t>C3 : Quan sát chùm tia phản xạ xem nó có đặc điểm gì ?</a:t>
            </a:r>
            <a:endParaRPr lang="en-US" sz="2800" b="1" dirty="0" smtClean="0">
              <a:solidFill>
                <a:srgbClr val="FF0000"/>
              </a:solidFill>
              <a:latin typeface="VNI-Times" pitchFamily="2" charset="0"/>
            </a:endParaRPr>
          </a:p>
        </p:txBody>
      </p:sp>
    </p:spTree>
    <p:extLst>
      <p:ext uri="{BB962C8B-B14F-4D97-AF65-F5344CB8AC3E}">
        <p14:creationId xmlns="" xmlns:p14="http://schemas.microsoft.com/office/powerpoint/2010/main" val="11659325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6054"/>
                                        </p:tgtEl>
                                        <p:attrNameLst>
                                          <p:attrName>style.visibility</p:attrName>
                                        </p:attrNameLst>
                                      </p:cBhvr>
                                      <p:to>
                                        <p:strVal val="visible"/>
                                      </p:to>
                                    </p:set>
                                    <p:animEffect transition="in" filter="fade">
                                      <p:cBhvr>
                                        <p:cTn id="19" dur="2000"/>
                                        <p:tgtEl>
                                          <p:spTgt spid="86054"/>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6052"/>
                                        </p:tgtEl>
                                        <p:attrNameLst>
                                          <p:attrName>style.visibility</p:attrName>
                                        </p:attrNameLst>
                                      </p:cBhvr>
                                      <p:to>
                                        <p:strVal val="visible"/>
                                      </p:to>
                                    </p:set>
                                    <p:animEffect transition="in" filter="wipe(left)">
                                      <p:cBhvr>
                                        <p:cTn id="23" dur="3000"/>
                                        <p:tgtEl>
                                          <p:spTgt spid="86052"/>
                                        </p:tgtEl>
                                      </p:cBhvr>
                                    </p:animEffect>
                                  </p:childTnLst>
                                </p:cTn>
                              </p:par>
                            </p:childTnLst>
                          </p:cTn>
                        </p:par>
                        <p:par>
                          <p:cTn id="24" fill="hold" nodeType="afterGroup">
                            <p:stCondLst>
                              <p:cond delay="5000"/>
                            </p:stCondLst>
                            <p:childTnLst>
                              <p:par>
                                <p:cTn id="25" presetID="18" presetClass="entr" presetSubtype="12" fill="hold" grpId="0" nodeType="afterEffect">
                                  <p:stCondLst>
                                    <p:cond delay="0"/>
                                  </p:stCondLst>
                                  <p:childTnLst>
                                    <p:set>
                                      <p:cBhvr>
                                        <p:cTn id="26" dur="1" fill="hold">
                                          <p:stCondLst>
                                            <p:cond delay="0"/>
                                          </p:stCondLst>
                                        </p:cTn>
                                        <p:tgtEl>
                                          <p:spTgt spid="86053"/>
                                        </p:tgtEl>
                                        <p:attrNameLst>
                                          <p:attrName>style.visibility</p:attrName>
                                        </p:attrNameLst>
                                      </p:cBhvr>
                                      <p:to>
                                        <p:strVal val="visible"/>
                                      </p:to>
                                    </p:set>
                                    <p:animEffect transition="in" filter="strips(downLeft)">
                                      <p:cBhvr>
                                        <p:cTn id="27" dur="2000"/>
                                        <p:tgtEl>
                                          <p:spTgt spid="86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52" grpId="0" animBg="1"/>
      <p:bldP spid="86053" grpId="0" animBg="1"/>
      <p:bldP spid="860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reeform 2"/>
          <p:cNvSpPr>
            <a:spLocks/>
          </p:cNvSpPr>
          <p:nvPr/>
        </p:nvSpPr>
        <p:spPr bwMode="auto">
          <a:xfrm rot="-158215">
            <a:off x="2660650" y="3516313"/>
            <a:ext cx="781050" cy="1162050"/>
          </a:xfrm>
          <a:custGeom>
            <a:avLst/>
            <a:gdLst>
              <a:gd name="T0" fmla="*/ 2147483647 w 492"/>
              <a:gd name="T1" fmla="*/ 0 h 732"/>
              <a:gd name="T2" fmla="*/ 2147483647 w 492"/>
              <a:gd name="T3" fmla="*/ 2147483647 h 732"/>
              <a:gd name="T4" fmla="*/ 2147483647 w 492"/>
              <a:gd name="T5" fmla="*/ 2147483647 h 732"/>
              <a:gd name="T6" fmla="*/ 0 w 492"/>
              <a:gd name="T7" fmla="*/ 2147483647 h 732"/>
              <a:gd name="T8" fmla="*/ 2147483647 w 492"/>
              <a:gd name="T9" fmla="*/ 2147483647 h 732"/>
              <a:gd name="T10" fmla="*/ 2147483647 w 492"/>
              <a:gd name="T11" fmla="*/ 2147483647 h 732"/>
              <a:gd name="T12" fmla="*/ 2147483647 w 492"/>
              <a:gd name="T13" fmla="*/ 2147483647 h 732"/>
              <a:gd name="T14" fmla="*/ 2147483647 w 492"/>
              <a:gd name="T15" fmla="*/ 2147483647 h 732"/>
              <a:gd name="T16" fmla="*/ 2147483647 w 492"/>
              <a:gd name="T17" fmla="*/ 2147483647 h 7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732"/>
              <a:gd name="T29" fmla="*/ 492 w 492"/>
              <a:gd name="T30" fmla="*/ 732 h 7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732">
                <a:moveTo>
                  <a:pt x="360" y="0"/>
                </a:moveTo>
                <a:lnTo>
                  <a:pt x="144" y="180"/>
                </a:lnTo>
                <a:lnTo>
                  <a:pt x="120" y="336"/>
                </a:lnTo>
                <a:lnTo>
                  <a:pt x="0" y="432"/>
                </a:lnTo>
                <a:lnTo>
                  <a:pt x="24" y="528"/>
                </a:lnTo>
                <a:lnTo>
                  <a:pt x="84" y="684"/>
                </a:lnTo>
                <a:lnTo>
                  <a:pt x="192" y="660"/>
                </a:lnTo>
                <a:lnTo>
                  <a:pt x="324" y="732"/>
                </a:lnTo>
                <a:lnTo>
                  <a:pt x="492" y="672"/>
                </a:lnTo>
              </a:path>
            </a:pathLst>
          </a:custGeom>
          <a:gradFill rotWithShape="1">
            <a:gsLst>
              <a:gs pos="0">
                <a:srgbClr val="FFFFFF"/>
              </a:gs>
              <a:gs pos="100000">
                <a:srgbClr val="C0C0C0"/>
              </a:gs>
            </a:gsLst>
            <a:lin ang="5400000" scaled="1"/>
          </a:gradFill>
          <a:ln w="9525">
            <a:solidFill>
              <a:schemeClr val="tx1"/>
            </a:solidFill>
            <a:round/>
            <a:headEnd/>
            <a:tailEnd/>
          </a:ln>
        </p:spPr>
        <p:txBody>
          <a:bodyPr/>
          <a:lstStyle/>
          <a:p>
            <a:pPr fontAlgn="base">
              <a:spcBef>
                <a:spcPct val="0"/>
              </a:spcBef>
              <a:spcAft>
                <a:spcPct val="0"/>
              </a:spcAft>
            </a:pPr>
            <a:endParaRPr lang="en-US">
              <a:solidFill>
                <a:srgbClr val="0000FF"/>
              </a:solidFill>
              <a:latin typeface="Arial" charset="0"/>
            </a:endParaRPr>
          </a:p>
        </p:txBody>
      </p:sp>
      <p:sp>
        <p:nvSpPr>
          <p:cNvPr id="98307" name="Oval 3"/>
          <p:cNvSpPr>
            <a:spLocks noChangeArrowheads="1"/>
          </p:cNvSpPr>
          <p:nvPr/>
        </p:nvSpPr>
        <p:spPr bwMode="auto">
          <a:xfrm rot="31879680">
            <a:off x="3074988" y="3505200"/>
            <a:ext cx="534987" cy="1066800"/>
          </a:xfrm>
          <a:prstGeom prst="ellipse">
            <a:avLst/>
          </a:prstGeom>
          <a:solidFill>
            <a:schemeClr val="accent1"/>
          </a:solidFill>
          <a:ln w="9525">
            <a:solidFill>
              <a:schemeClr val="tx1"/>
            </a:solidFill>
            <a:round/>
            <a:headEnd/>
            <a:tailEnd/>
          </a:ln>
          <a:effectLst>
            <a:outerShdw dist="107763" dir="8100000" algn="ctr" rotWithShape="0">
              <a:schemeClr val="bg2">
                <a:alpha val="50000"/>
              </a:schemeClr>
            </a:outerShdw>
          </a:effectLst>
        </p:spPr>
        <p:txBody>
          <a:bodyPr wrap="none" anchor="ctr"/>
          <a:lstStyle/>
          <a:p>
            <a:pPr fontAlgn="base">
              <a:spcBef>
                <a:spcPct val="0"/>
              </a:spcBef>
              <a:spcAft>
                <a:spcPct val="0"/>
              </a:spcAft>
              <a:defRPr/>
            </a:pPr>
            <a:endParaRPr lang="en-US">
              <a:solidFill>
                <a:srgbClr val="0000FF"/>
              </a:solidFill>
              <a:latin typeface="Arial" charset="0"/>
            </a:endParaRPr>
          </a:p>
        </p:txBody>
      </p:sp>
      <p:sp>
        <p:nvSpPr>
          <p:cNvPr id="98308" name="Oval 4"/>
          <p:cNvSpPr>
            <a:spLocks noChangeArrowheads="1"/>
          </p:cNvSpPr>
          <p:nvPr/>
        </p:nvSpPr>
        <p:spPr bwMode="auto">
          <a:xfrm rot="31941588">
            <a:off x="3124200" y="3581400"/>
            <a:ext cx="381000" cy="928688"/>
          </a:xfrm>
          <a:prstGeom prst="ellipse">
            <a:avLst/>
          </a:prstGeom>
          <a:gradFill rotWithShape="1">
            <a:gsLst>
              <a:gs pos="0">
                <a:schemeClr val="accent1"/>
              </a:gs>
              <a:gs pos="100000">
                <a:schemeClr val="accent1">
                  <a:gamma/>
                  <a:tint val="25490"/>
                  <a:invGamma/>
                </a:schemeClr>
              </a:gs>
            </a:gsLst>
            <a:path path="shape">
              <a:fillToRect l="50000" t="50000" r="50000" b="50000"/>
            </a:path>
          </a:gradFill>
          <a:ln w="9525">
            <a:solidFill>
              <a:schemeClr val="bg2"/>
            </a:solidFill>
            <a:round/>
            <a:headEnd/>
            <a:tailEnd/>
          </a:ln>
          <a:effectLst/>
        </p:spPr>
        <p:txBody>
          <a:bodyPr wrap="none" anchor="ctr"/>
          <a:lstStyle/>
          <a:p>
            <a:pPr fontAlgn="base">
              <a:spcBef>
                <a:spcPct val="0"/>
              </a:spcBef>
              <a:spcAft>
                <a:spcPct val="0"/>
              </a:spcAft>
              <a:defRPr/>
            </a:pPr>
            <a:endParaRPr lang="en-US">
              <a:solidFill>
                <a:srgbClr val="0000FF"/>
              </a:solidFill>
              <a:latin typeface="Arial" charset="0"/>
            </a:endParaRPr>
          </a:p>
        </p:txBody>
      </p:sp>
      <p:sp>
        <p:nvSpPr>
          <p:cNvPr id="98309" name="Freeform 5"/>
          <p:cNvSpPr>
            <a:spLocks/>
          </p:cNvSpPr>
          <p:nvPr/>
        </p:nvSpPr>
        <p:spPr bwMode="auto">
          <a:xfrm rot="-158215">
            <a:off x="1385888" y="4227513"/>
            <a:ext cx="1450975" cy="1055687"/>
          </a:xfrm>
          <a:custGeom>
            <a:avLst/>
            <a:gdLst/>
            <a:ahLst/>
            <a:cxnLst>
              <a:cxn ang="0">
                <a:pos x="833" y="0"/>
              </a:cxn>
              <a:cxn ang="0">
                <a:pos x="8" y="404"/>
              </a:cxn>
              <a:cxn ang="0">
                <a:pos x="0" y="501"/>
              </a:cxn>
              <a:cxn ang="0">
                <a:pos x="29" y="595"/>
              </a:cxn>
              <a:cxn ang="0">
                <a:pos x="92" y="665"/>
              </a:cxn>
              <a:cxn ang="0">
                <a:pos x="914" y="266"/>
              </a:cxn>
            </a:cxnLst>
            <a:rect l="0" t="0" r="r" b="b"/>
            <a:pathLst>
              <a:path w="914" h="665">
                <a:moveTo>
                  <a:pt x="833" y="0"/>
                </a:moveTo>
                <a:lnTo>
                  <a:pt x="8" y="404"/>
                </a:lnTo>
                <a:lnTo>
                  <a:pt x="0" y="501"/>
                </a:lnTo>
                <a:lnTo>
                  <a:pt x="29" y="595"/>
                </a:lnTo>
                <a:lnTo>
                  <a:pt x="92" y="665"/>
                </a:lnTo>
                <a:lnTo>
                  <a:pt x="914" y="266"/>
                </a:lnTo>
              </a:path>
            </a:pathLst>
          </a:custGeom>
          <a:gradFill rotWithShape="1">
            <a:gsLst>
              <a:gs pos="0">
                <a:schemeClr val="bg2">
                  <a:gamma/>
                  <a:tint val="0"/>
                  <a:invGamma/>
                </a:schemeClr>
              </a:gs>
              <a:gs pos="100000">
                <a:schemeClr val="bg2"/>
              </a:gs>
            </a:gsLst>
            <a:lin ang="5400000" scaled="1"/>
          </a:gradFill>
          <a:ln w="9525">
            <a:solidFill>
              <a:schemeClr val="tx1"/>
            </a:solidFill>
            <a:round/>
            <a:headEnd/>
            <a:tailEnd/>
          </a:ln>
          <a:effectLst/>
        </p:spPr>
        <p:txBody>
          <a:bodyPr/>
          <a:lstStyle/>
          <a:p>
            <a:pPr fontAlgn="base">
              <a:spcBef>
                <a:spcPct val="0"/>
              </a:spcBef>
              <a:spcAft>
                <a:spcPct val="0"/>
              </a:spcAft>
              <a:defRPr/>
            </a:pPr>
            <a:endParaRPr lang="en-US">
              <a:solidFill>
                <a:srgbClr val="0000FF"/>
              </a:solidFill>
              <a:latin typeface="Arial" charset="0"/>
            </a:endParaRPr>
          </a:p>
        </p:txBody>
      </p:sp>
      <p:sp>
        <p:nvSpPr>
          <p:cNvPr id="13318" name="Arc 6"/>
          <p:cNvSpPr>
            <a:spLocks/>
          </p:cNvSpPr>
          <p:nvPr/>
        </p:nvSpPr>
        <p:spPr bwMode="auto">
          <a:xfrm rot="-9345897">
            <a:off x="1508125" y="4887913"/>
            <a:ext cx="533400" cy="344487"/>
          </a:xfrm>
          <a:custGeom>
            <a:avLst/>
            <a:gdLst>
              <a:gd name="T0" fmla="*/ 2147483647 w 21600"/>
              <a:gd name="T1" fmla="*/ 0 h 18870"/>
              <a:gd name="T2" fmla="*/ 2147483647 w 21600"/>
              <a:gd name="T3" fmla="*/ 2147483647 h 18870"/>
              <a:gd name="T4" fmla="*/ 0 w 21600"/>
              <a:gd name="T5" fmla="*/ 2147483647 h 18870"/>
              <a:gd name="T6" fmla="*/ 0 60000 65536"/>
              <a:gd name="T7" fmla="*/ 0 60000 65536"/>
              <a:gd name="T8" fmla="*/ 0 60000 65536"/>
              <a:gd name="T9" fmla="*/ 0 w 21600"/>
              <a:gd name="T10" fmla="*/ 0 h 18870"/>
              <a:gd name="T11" fmla="*/ 21600 w 21600"/>
              <a:gd name="T12" fmla="*/ 18870 h 18870"/>
            </a:gdLst>
            <a:ahLst/>
            <a:cxnLst>
              <a:cxn ang="T6">
                <a:pos x="T0" y="T1"/>
              </a:cxn>
              <a:cxn ang="T7">
                <a:pos x="T2" y="T3"/>
              </a:cxn>
              <a:cxn ang="T8">
                <a:pos x="T4" y="T5"/>
              </a:cxn>
            </a:cxnLst>
            <a:rect l="T9" t="T10" r="T11" b="T12"/>
            <a:pathLst>
              <a:path w="21600" h="18870" fill="none" extrusionOk="0">
                <a:moveTo>
                  <a:pt x="10511" y="-1"/>
                </a:moveTo>
                <a:cubicBezTo>
                  <a:pt x="17356" y="3813"/>
                  <a:pt x="21600" y="11034"/>
                  <a:pt x="21600" y="18870"/>
                </a:cubicBezTo>
              </a:path>
              <a:path w="21600" h="18870" stroke="0" extrusionOk="0">
                <a:moveTo>
                  <a:pt x="10511" y="-1"/>
                </a:moveTo>
                <a:cubicBezTo>
                  <a:pt x="17356" y="3813"/>
                  <a:pt x="21600" y="11034"/>
                  <a:pt x="21600" y="18870"/>
                </a:cubicBezTo>
                <a:lnTo>
                  <a:pt x="0" y="18870"/>
                </a:lnTo>
                <a:close/>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0000FF"/>
              </a:solidFill>
              <a:latin typeface="Arial" charset="0"/>
            </a:endParaRPr>
          </a:p>
        </p:txBody>
      </p:sp>
      <p:sp>
        <p:nvSpPr>
          <p:cNvPr id="13319" name="AutoShape 7"/>
          <p:cNvSpPr>
            <a:spLocks noChangeArrowheads="1"/>
          </p:cNvSpPr>
          <p:nvPr/>
        </p:nvSpPr>
        <p:spPr bwMode="auto">
          <a:xfrm rot="-1634725">
            <a:off x="2289175" y="4292600"/>
            <a:ext cx="228600" cy="76200"/>
          </a:xfrm>
          <a:prstGeom prst="cube">
            <a:avLst>
              <a:gd name="adj" fmla="val 26519"/>
            </a:avLst>
          </a:prstGeom>
          <a:solidFill>
            <a:schemeClr val="bg2"/>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FF"/>
              </a:solidFill>
              <a:latin typeface="Arial" charset="0"/>
            </a:endParaRPr>
          </a:p>
        </p:txBody>
      </p:sp>
      <p:sp>
        <p:nvSpPr>
          <p:cNvPr id="13320" name="Arc 8"/>
          <p:cNvSpPr>
            <a:spLocks/>
          </p:cNvSpPr>
          <p:nvPr/>
        </p:nvSpPr>
        <p:spPr bwMode="auto">
          <a:xfrm rot="-9345897">
            <a:off x="2636838" y="4248150"/>
            <a:ext cx="533400" cy="344488"/>
          </a:xfrm>
          <a:custGeom>
            <a:avLst/>
            <a:gdLst>
              <a:gd name="T0" fmla="*/ 2147483647 w 21600"/>
              <a:gd name="T1" fmla="*/ 0 h 18870"/>
              <a:gd name="T2" fmla="*/ 2147483647 w 21600"/>
              <a:gd name="T3" fmla="*/ 2147483647 h 18870"/>
              <a:gd name="T4" fmla="*/ 0 w 21600"/>
              <a:gd name="T5" fmla="*/ 2147483647 h 18870"/>
              <a:gd name="T6" fmla="*/ 0 60000 65536"/>
              <a:gd name="T7" fmla="*/ 0 60000 65536"/>
              <a:gd name="T8" fmla="*/ 0 60000 65536"/>
              <a:gd name="T9" fmla="*/ 0 w 21600"/>
              <a:gd name="T10" fmla="*/ 0 h 18870"/>
              <a:gd name="T11" fmla="*/ 21600 w 21600"/>
              <a:gd name="T12" fmla="*/ 18870 h 18870"/>
            </a:gdLst>
            <a:ahLst/>
            <a:cxnLst>
              <a:cxn ang="T6">
                <a:pos x="T0" y="T1"/>
              </a:cxn>
              <a:cxn ang="T7">
                <a:pos x="T2" y="T3"/>
              </a:cxn>
              <a:cxn ang="T8">
                <a:pos x="T4" y="T5"/>
              </a:cxn>
            </a:cxnLst>
            <a:rect l="T9" t="T10" r="T11" b="T12"/>
            <a:pathLst>
              <a:path w="21600" h="18870" fill="none" extrusionOk="0">
                <a:moveTo>
                  <a:pt x="10511" y="-1"/>
                </a:moveTo>
                <a:cubicBezTo>
                  <a:pt x="17356" y="3813"/>
                  <a:pt x="21600" y="11034"/>
                  <a:pt x="21600" y="18870"/>
                </a:cubicBezTo>
              </a:path>
              <a:path w="21600" h="18870" stroke="0" extrusionOk="0">
                <a:moveTo>
                  <a:pt x="10511" y="-1"/>
                </a:moveTo>
                <a:cubicBezTo>
                  <a:pt x="17356" y="3813"/>
                  <a:pt x="21600" y="11034"/>
                  <a:pt x="21600" y="18870"/>
                </a:cubicBezTo>
                <a:lnTo>
                  <a:pt x="0" y="18870"/>
                </a:lnTo>
                <a:close/>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0000FF"/>
              </a:solidFill>
              <a:latin typeface="Arial" charset="0"/>
            </a:endParaRPr>
          </a:p>
        </p:txBody>
      </p:sp>
      <p:sp>
        <p:nvSpPr>
          <p:cNvPr id="13321" name="Line 9"/>
          <p:cNvSpPr>
            <a:spLocks noChangeShapeType="1"/>
          </p:cNvSpPr>
          <p:nvPr/>
        </p:nvSpPr>
        <p:spPr bwMode="auto">
          <a:xfrm rot="21441785" flipV="1">
            <a:off x="1577975" y="4321175"/>
            <a:ext cx="1143000" cy="533400"/>
          </a:xfrm>
          <a:prstGeom prst="line">
            <a:avLst/>
          </a:prstGeom>
          <a:noFill/>
          <a:ln w="9525">
            <a:solidFill>
              <a:srgbClr val="9FCCCD"/>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3322" name="Line 10"/>
          <p:cNvSpPr>
            <a:spLocks noChangeShapeType="1"/>
          </p:cNvSpPr>
          <p:nvPr/>
        </p:nvSpPr>
        <p:spPr bwMode="auto">
          <a:xfrm rot="21441785" flipV="1">
            <a:off x="1581150" y="4397375"/>
            <a:ext cx="1143000" cy="533400"/>
          </a:xfrm>
          <a:prstGeom prst="line">
            <a:avLst/>
          </a:prstGeom>
          <a:noFill/>
          <a:ln w="9525">
            <a:solidFill>
              <a:srgbClr val="9FCCCD"/>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3323" name="Line 11"/>
          <p:cNvSpPr>
            <a:spLocks noChangeShapeType="1"/>
          </p:cNvSpPr>
          <p:nvPr/>
        </p:nvSpPr>
        <p:spPr bwMode="auto">
          <a:xfrm rot="21441785" flipV="1">
            <a:off x="1603375" y="4471988"/>
            <a:ext cx="1143000" cy="533400"/>
          </a:xfrm>
          <a:prstGeom prst="line">
            <a:avLst/>
          </a:prstGeom>
          <a:noFill/>
          <a:ln w="9525">
            <a:solidFill>
              <a:srgbClr val="9FCCCD"/>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3324" name="Line 12"/>
          <p:cNvSpPr>
            <a:spLocks noChangeShapeType="1"/>
          </p:cNvSpPr>
          <p:nvPr/>
        </p:nvSpPr>
        <p:spPr bwMode="auto">
          <a:xfrm rot="21441785" flipV="1">
            <a:off x="1577975" y="4321175"/>
            <a:ext cx="1143000" cy="533400"/>
          </a:xfrm>
          <a:prstGeom prst="line">
            <a:avLst/>
          </a:prstGeom>
          <a:noFill/>
          <a:ln w="9525">
            <a:solidFill>
              <a:srgbClr val="9FCCCD"/>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3325" name="Line 13"/>
          <p:cNvSpPr>
            <a:spLocks noChangeShapeType="1"/>
          </p:cNvSpPr>
          <p:nvPr/>
        </p:nvSpPr>
        <p:spPr bwMode="auto">
          <a:xfrm rot="21441785" flipV="1">
            <a:off x="1644650" y="4546600"/>
            <a:ext cx="1143000" cy="533400"/>
          </a:xfrm>
          <a:prstGeom prst="line">
            <a:avLst/>
          </a:prstGeom>
          <a:noFill/>
          <a:ln w="9525">
            <a:solidFill>
              <a:srgbClr val="9FCCCD"/>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3326" name="Line 14"/>
          <p:cNvSpPr>
            <a:spLocks noChangeShapeType="1"/>
          </p:cNvSpPr>
          <p:nvPr/>
        </p:nvSpPr>
        <p:spPr bwMode="auto">
          <a:xfrm rot="21441785" flipV="1">
            <a:off x="1685925" y="4602163"/>
            <a:ext cx="1143000" cy="533400"/>
          </a:xfrm>
          <a:prstGeom prst="line">
            <a:avLst/>
          </a:prstGeom>
          <a:noFill/>
          <a:ln w="9525">
            <a:solidFill>
              <a:srgbClr val="9FCCCD"/>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3327" name="AutoShape 15"/>
          <p:cNvSpPr>
            <a:spLocks noChangeArrowheads="1"/>
          </p:cNvSpPr>
          <p:nvPr/>
        </p:nvSpPr>
        <p:spPr bwMode="auto">
          <a:xfrm rot="-6667123">
            <a:off x="1439069" y="4763294"/>
            <a:ext cx="382588" cy="609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321 w 21600"/>
              <a:gd name="T13" fmla="*/ 0 h 21600"/>
              <a:gd name="T14" fmla="*/ 20279 w 21600"/>
              <a:gd name="T15" fmla="*/ 6060 h 21600"/>
            </a:gdLst>
            <a:ahLst/>
            <a:cxnLst>
              <a:cxn ang="T8">
                <a:pos x="T0" y="T1"/>
              </a:cxn>
              <a:cxn ang="T9">
                <a:pos x="T2" y="T3"/>
              </a:cxn>
              <a:cxn ang="T10">
                <a:pos x="T4" y="T5"/>
              </a:cxn>
              <a:cxn ang="T11">
                <a:pos x="T6" y="T7"/>
              </a:cxn>
            </a:cxnLst>
            <a:rect l="T12" t="T13" r="T14" b="T15"/>
            <a:pathLst>
              <a:path w="21600" h="21600">
                <a:moveTo>
                  <a:pt x="3382" y="4256"/>
                </a:moveTo>
                <a:cubicBezTo>
                  <a:pt x="5260" y="2128"/>
                  <a:pt x="7961" y="908"/>
                  <a:pt x="10800" y="909"/>
                </a:cubicBezTo>
                <a:cubicBezTo>
                  <a:pt x="13638" y="909"/>
                  <a:pt x="16339" y="2128"/>
                  <a:pt x="18217" y="4256"/>
                </a:cubicBezTo>
                <a:lnTo>
                  <a:pt x="18898" y="3655"/>
                </a:lnTo>
                <a:cubicBezTo>
                  <a:pt x="16848" y="1331"/>
                  <a:pt x="13899" y="-1"/>
                  <a:pt x="10799" y="0"/>
                </a:cubicBezTo>
                <a:cubicBezTo>
                  <a:pt x="7700" y="0"/>
                  <a:pt x="4751" y="1331"/>
                  <a:pt x="2701" y="3655"/>
                </a:cubicBezTo>
                <a:close/>
              </a:path>
            </a:pathLst>
          </a:custGeom>
          <a:solidFill>
            <a:srgbClr val="C0C0C0"/>
          </a:solidFill>
          <a:ln w="9525">
            <a:solidFill>
              <a:schemeClr val="tx2"/>
            </a:solidFill>
            <a:miter lim="800000"/>
            <a:headEnd/>
            <a:tailEnd/>
          </a:ln>
        </p:spPr>
        <p:txBody>
          <a:bodyPr vert="eaVert" wrap="none" anchor="ctr"/>
          <a:lstStyle/>
          <a:p>
            <a:pPr algn="ctr" fontAlgn="base">
              <a:spcBef>
                <a:spcPct val="0"/>
              </a:spcBef>
              <a:spcAft>
                <a:spcPct val="0"/>
              </a:spcAft>
            </a:pPr>
            <a:endParaRPr lang="en-US">
              <a:solidFill>
                <a:srgbClr val="0000FF"/>
              </a:solidFill>
              <a:latin typeface="Arial" charset="0"/>
            </a:endParaRPr>
          </a:p>
        </p:txBody>
      </p:sp>
      <p:sp>
        <p:nvSpPr>
          <p:cNvPr id="13328" name="Arc 16"/>
          <p:cNvSpPr>
            <a:spLocks/>
          </p:cNvSpPr>
          <p:nvPr/>
        </p:nvSpPr>
        <p:spPr bwMode="auto">
          <a:xfrm rot="-10022003">
            <a:off x="2798763" y="4132263"/>
            <a:ext cx="554037" cy="471487"/>
          </a:xfrm>
          <a:custGeom>
            <a:avLst/>
            <a:gdLst>
              <a:gd name="T0" fmla="*/ 2147483647 w 21600"/>
              <a:gd name="T1" fmla="*/ 0 h 18870"/>
              <a:gd name="T2" fmla="*/ 2147483647 w 21600"/>
              <a:gd name="T3" fmla="*/ 2147483647 h 18870"/>
              <a:gd name="T4" fmla="*/ 0 w 21600"/>
              <a:gd name="T5" fmla="*/ 2147483647 h 18870"/>
              <a:gd name="T6" fmla="*/ 0 60000 65536"/>
              <a:gd name="T7" fmla="*/ 0 60000 65536"/>
              <a:gd name="T8" fmla="*/ 0 60000 65536"/>
              <a:gd name="T9" fmla="*/ 0 w 21600"/>
              <a:gd name="T10" fmla="*/ 0 h 18870"/>
              <a:gd name="T11" fmla="*/ 21600 w 21600"/>
              <a:gd name="T12" fmla="*/ 18870 h 18870"/>
            </a:gdLst>
            <a:ahLst/>
            <a:cxnLst>
              <a:cxn ang="T6">
                <a:pos x="T0" y="T1"/>
              </a:cxn>
              <a:cxn ang="T7">
                <a:pos x="T2" y="T3"/>
              </a:cxn>
              <a:cxn ang="T8">
                <a:pos x="T4" y="T5"/>
              </a:cxn>
            </a:cxnLst>
            <a:rect l="T9" t="T10" r="T11" b="T12"/>
            <a:pathLst>
              <a:path w="21600" h="18870" fill="none" extrusionOk="0">
                <a:moveTo>
                  <a:pt x="10511" y="-1"/>
                </a:moveTo>
                <a:cubicBezTo>
                  <a:pt x="17356" y="3813"/>
                  <a:pt x="21600" y="11034"/>
                  <a:pt x="21600" y="18870"/>
                </a:cubicBezTo>
              </a:path>
              <a:path w="21600" h="18870" stroke="0" extrusionOk="0">
                <a:moveTo>
                  <a:pt x="10511" y="-1"/>
                </a:moveTo>
                <a:cubicBezTo>
                  <a:pt x="17356" y="3813"/>
                  <a:pt x="21600" y="11034"/>
                  <a:pt x="21600" y="18870"/>
                </a:cubicBezTo>
                <a:lnTo>
                  <a:pt x="0" y="18870"/>
                </a:lnTo>
                <a:close/>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0000FF"/>
              </a:solidFill>
              <a:latin typeface="Arial" charset="0"/>
            </a:endParaRPr>
          </a:p>
        </p:txBody>
      </p:sp>
      <p:grpSp>
        <p:nvGrpSpPr>
          <p:cNvPr id="13329" name="Group 17"/>
          <p:cNvGrpSpPr>
            <a:grpSpLocks/>
          </p:cNvGrpSpPr>
          <p:nvPr/>
        </p:nvGrpSpPr>
        <p:grpSpPr bwMode="auto">
          <a:xfrm rot="427501">
            <a:off x="4724400" y="4343400"/>
            <a:ext cx="2724150" cy="1277938"/>
            <a:chOff x="2976" y="2651"/>
            <a:chExt cx="1716" cy="805"/>
          </a:xfrm>
        </p:grpSpPr>
        <p:sp>
          <p:nvSpPr>
            <p:cNvPr id="13361" name="AutoShape 18" descr="Green marble"/>
            <p:cNvSpPr>
              <a:spLocks noChangeArrowheads="1"/>
            </p:cNvSpPr>
            <p:nvPr/>
          </p:nvSpPr>
          <p:spPr bwMode="auto">
            <a:xfrm rot="19732917" flipV="1">
              <a:off x="2981" y="2700"/>
              <a:ext cx="1711" cy="433"/>
            </a:xfrm>
            <a:prstGeom prst="parallelogram">
              <a:avLst>
                <a:gd name="adj" fmla="val 98788"/>
              </a:avLst>
            </a:prstGeom>
            <a:blipFill dpi="0" rotWithShape="1">
              <a:blip r:embed="rId2"/>
              <a:srcRect/>
              <a:tile tx="0" ty="0" sx="100000" sy="100000" flip="none" algn="tl"/>
            </a:blipFill>
            <a:ln w="9525">
              <a:solidFill>
                <a:schemeClr val="tx1"/>
              </a:solidFill>
              <a:miter lim="800000"/>
              <a:headEnd/>
              <a:tailEnd/>
            </a:ln>
          </p:spPr>
          <p:txBody>
            <a:bodyPr wrap="none" anchor="ctr"/>
            <a:lstStyle/>
            <a:p>
              <a:pPr fontAlgn="base">
                <a:spcBef>
                  <a:spcPct val="0"/>
                </a:spcBef>
                <a:spcAft>
                  <a:spcPct val="0"/>
                </a:spcAft>
              </a:pPr>
              <a:endParaRPr lang="en-US">
                <a:solidFill>
                  <a:srgbClr val="0000FF"/>
                </a:solidFill>
                <a:latin typeface="Arial" charset="0"/>
              </a:endParaRPr>
            </a:p>
          </p:txBody>
        </p:sp>
        <p:sp>
          <p:nvSpPr>
            <p:cNvPr id="13362" name="AutoShape 19"/>
            <p:cNvSpPr>
              <a:spLocks noChangeArrowheads="1"/>
            </p:cNvSpPr>
            <p:nvPr/>
          </p:nvSpPr>
          <p:spPr bwMode="auto">
            <a:xfrm rot="5620470">
              <a:off x="3154" y="3016"/>
              <a:ext cx="241" cy="598"/>
            </a:xfrm>
            <a:prstGeom prst="parallelogram">
              <a:avLst>
                <a:gd name="adj" fmla="val 46000"/>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FF"/>
                </a:solidFill>
                <a:latin typeface="Arial" charset="0"/>
              </a:endParaRPr>
            </a:p>
          </p:txBody>
        </p:sp>
        <p:sp>
          <p:nvSpPr>
            <p:cNvPr id="98324" name="AutoShape 20"/>
            <p:cNvSpPr>
              <a:spLocks noChangeArrowheads="1"/>
            </p:cNvSpPr>
            <p:nvPr/>
          </p:nvSpPr>
          <p:spPr bwMode="auto">
            <a:xfrm rot="16204570" flipV="1">
              <a:off x="3710" y="2491"/>
              <a:ext cx="805" cy="1113"/>
            </a:xfrm>
            <a:prstGeom prst="parallelogram">
              <a:avLst>
                <a:gd name="adj" fmla="val 84269"/>
              </a:avLst>
            </a:prstGeom>
            <a:gradFill rotWithShape="1">
              <a:gsLst>
                <a:gs pos="0">
                  <a:schemeClr val="accent1"/>
                </a:gs>
                <a:gs pos="100000">
                  <a:schemeClr val="accent1">
                    <a:gamma/>
                    <a:tint val="0"/>
                    <a:invGamma/>
                  </a:schemeClr>
                </a:gs>
              </a:gsLst>
              <a:lin ang="0" scaled="1"/>
            </a:gradFill>
            <a:ln w="9525">
              <a:solidFill>
                <a:schemeClr val="tx1"/>
              </a:solidFill>
              <a:miter lim="800000"/>
              <a:headEnd/>
              <a:tailEnd/>
            </a:ln>
            <a:effectLst/>
          </p:spPr>
          <p:txBody>
            <a:bodyPr wrap="none" anchor="ctr"/>
            <a:lstStyle/>
            <a:p>
              <a:pPr fontAlgn="base">
                <a:spcBef>
                  <a:spcPct val="0"/>
                </a:spcBef>
                <a:spcAft>
                  <a:spcPct val="0"/>
                </a:spcAft>
                <a:defRPr/>
              </a:pPr>
              <a:endParaRPr lang="en-US">
                <a:solidFill>
                  <a:srgbClr val="0000FF"/>
                </a:solidFill>
                <a:latin typeface="Arial" charset="0"/>
              </a:endParaRPr>
            </a:p>
          </p:txBody>
        </p:sp>
      </p:grpSp>
      <p:grpSp>
        <p:nvGrpSpPr>
          <p:cNvPr id="13330" name="Group 21"/>
          <p:cNvGrpSpPr>
            <a:grpSpLocks/>
          </p:cNvGrpSpPr>
          <p:nvPr/>
        </p:nvGrpSpPr>
        <p:grpSpPr bwMode="auto">
          <a:xfrm>
            <a:off x="6400800" y="4267200"/>
            <a:ext cx="609600" cy="381000"/>
            <a:chOff x="3347" y="2339"/>
            <a:chExt cx="384" cy="240"/>
          </a:xfrm>
        </p:grpSpPr>
        <p:sp>
          <p:nvSpPr>
            <p:cNvPr id="13359" name="AutoShape 22"/>
            <p:cNvSpPr>
              <a:spLocks noChangeArrowheads="1"/>
            </p:cNvSpPr>
            <p:nvPr/>
          </p:nvSpPr>
          <p:spPr bwMode="auto">
            <a:xfrm rot="-144122" flipH="1" flipV="1">
              <a:off x="3347" y="2412"/>
              <a:ext cx="384" cy="1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471 h 21600"/>
              </a:gdLst>
              <a:ahLst/>
              <a:cxnLst>
                <a:cxn ang="T8">
                  <a:pos x="T0" y="T1"/>
                </a:cxn>
                <a:cxn ang="T9">
                  <a:pos x="T2" y="T3"/>
                </a:cxn>
                <a:cxn ang="T10">
                  <a:pos x="T4" y="T5"/>
                </a:cxn>
                <a:cxn ang="T11">
                  <a:pos x="T6" y="T7"/>
                </a:cxn>
              </a:cxnLst>
              <a:rect l="T12" t="T13" r="T14" b="T15"/>
              <a:pathLst>
                <a:path w="21600" h="21600">
                  <a:moveTo>
                    <a:pt x="10741" y="16169"/>
                  </a:moveTo>
                  <a:cubicBezTo>
                    <a:pt x="7798" y="16137"/>
                    <a:pt x="5430" y="13742"/>
                    <a:pt x="5430" y="10800"/>
                  </a:cubicBezTo>
                  <a:cubicBezTo>
                    <a:pt x="5430" y="7834"/>
                    <a:pt x="7834" y="5430"/>
                    <a:pt x="10800" y="5430"/>
                  </a:cubicBezTo>
                  <a:cubicBezTo>
                    <a:pt x="13765" y="5430"/>
                    <a:pt x="16170" y="7834"/>
                    <a:pt x="16170" y="10800"/>
                  </a:cubicBezTo>
                  <a:cubicBezTo>
                    <a:pt x="16170" y="13742"/>
                    <a:pt x="13801" y="16137"/>
                    <a:pt x="10858" y="16169"/>
                  </a:cubicBezTo>
                  <a:lnTo>
                    <a:pt x="10918" y="21599"/>
                  </a:lnTo>
                  <a:cubicBezTo>
                    <a:pt x="16836" y="21534"/>
                    <a:pt x="21600" y="16718"/>
                    <a:pt x="21600" y="10800"/>
                  </a:cubicBezTo>
                  <a:cubicBezTo>
                    <a:pt x="21600" y="4835"/>
                    <a:pt x="16764" y="0"/>
                    <a:pt x="10800" y="0"/>
                  </a:cubicBezTo>
                  <a:cubicBezTo>
                    <a:pt x="4835" y="0"/>
                    <a:pt x="0" y="4835"/>
                    <a:pt x="0" y="10800"/>
                  </a:cubicBezTo>
                  <a:cubicBezTo>
                    <a:pt x="-1" y="16718"/>
                    <a:pt x="4763" y="21534"/>
                    <a:pt x="10681" y="21599"/>
                  </a:cubicBezTo>
                  <a:close/>
                </a:path>
              </a:pathLst>
            </a:custGeom>
            <a:solidFill>
              <a:schemeClr val="bg1"/>
            </a:solidFill>
            <a:ln w="9525">
              <a:miter lim="800000"/>
              <a:headEnd/>
              <a:tailEnd/>
            </a:ln>
            <a:scene3d>
              <a:camera prst="legacyObliqueTopRight">
                <a:rot lat="17400000" lon="20999984" rev="0"/>
              </a:camera>
              <a:lightRig rig="legacyFlat3" dir="b"/>
            </a:scene3d>
            <a:sp3d prstMaterial="legacyMatte">
              <a:bevelT w="13500" h="13500" prst="angle"/>
              <a:bevelB w="13500" h="13500" prst="angle"/>
              <a:extrusionClr>
                <a:schemeClr val="bg1"/>
              </a:extrusionClr>
            </a:sp3d>
          </p:spPr>
          <p:txBody>
            <a:bodyPr wrap="none" anchor="ctr">
              <a:flatTx/>
            </a:bodyPr>
            <a:lstStyle/>
            <a:p>
              <a:pPr fontAlgn="base">
                <a:spcBef>
                  <a:spcPct val="0"/>
                </a:spcBef>
                <a:spcAft>
                  <a:spcPct val="0"/>
                </a:spcAft>
              </a:pPr>
              <a:endParaRPr lang="en-US">
                <a:solidFill>
                  <a:srgbClr val="0000FF"/>
                </a:solidFill>
                <a:latin typeface="Arial" charset="0"/>
              </a:endParaRPr>
            </a:p>
          </p:txBody>
        </p:sp>
        <p:sp>
          <p:nvSpPr>
            <p:cNvPr id="98327" name="AutoShape 23"/>
            <p:cNvSpPr>
              <a:spLocks noChangeArrowheads="1"/>
            </p:cNvSpPr>
            <p:nvPr/>
          </p:nvSpPr>
          <p:spPr bwMode="auto">
            <a:xfrm flipH="1">
              <a:off x="3464" y="2339"/>
              <a:ext cx="160" cy="180"/>
            </a:xfrm>
            <a:prstGeom prst="can">
              <a:avLst>
                <a:gd name="adj" fmla="val 3276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pPr fontAlgn="base">
                <a:spcBef>
                  <a:spcPct val="0"/>
                </a:spcBef>
                <a:spcAft>
                  <a:spcPct val="0"/>
                </a:spcAft>
                <a:defRPr/>
              </a:pPr>
              <a:endParaRPr lang="en-US">
                <a:solidFill>
                  <a:srgbClr val="0000FF"/>
                </a:solidFill>
                <a:latin typeface="Arial" charset="0"/>
              </a:endParaRPr>
            </a:p>
          </p:txBody>
        </p:sp>
      </p:grpSp>
      <p:grpSp>
        <p:nvGrpSpPr>
          <p:cNvPr id="13331" name="Group 24"/>
          <p:cNvGrpSpPr>
            <a:grpSpLocks/>
          </p:cNvGrpSpPr>
          <p:nvPr/>
        </p:nvGrpSpPr>
        <p:grpSpPr bwMode="auto">
          <a:xfrm>
            <a:off x="5581650" y="4648200"/>
            <a:ext cx="609600" cy="381000"/>
            <a:chOff x="3347" y="2339"/>
            <a:chExt cx="384" cy="240"/>
          </a:xfrm>
        </p:grpSpPr>
        <p:sp>
          <p:nvSpPr>
            <p:cNvPr id="13357" name="AutoShape 25"/>
            <p:cNvSpPr>
              <a:spLocks noChangeArrowheads="1"/>
            </p:cNvSpPr>
            <p:nvPr/>
          </p:nvSpPr>
          <p:spPr bwMode="auto">
            <a:xfrm rot="-144122" flipH="1" flipV="1">
              <a:off x="3347" y="2412"/>
              <a:ext cx="384" cy="1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471 h 21600"/>
              </a:gdLst>
              <a:ahLst/>
              <a:cxnLst>
                <a:cxn ang="T8">
                  <a:pos x="T0" y="T1"/>
                </a:cxn>
                <a:cxn ang="T9">
                  <a:pos x="T2" y="T3"/>
                </a:cxn>
                <a:cxn ang="T10">
                  <a:pos x="T4" y="T5"/>
                </a:cxn>
                <a:cxn ang="T11">
                  <a:pos x="T6" y="T7"/>
                </a:cxn>
              </a:cxnLst>
              <a:rect l="T12" t="T13" r="T14" b="T15"/>
              <a:pathLst>
                <a:path w="21600" h="21600">
                  <a:moveTo>
                    <a:pt x="10741" y="16169"/>
                  </a:moveTo>
                  <a:cubicBezTo>
                    <a:pt x="7798" y="16137"/>
                    <a:pt x="5430" y="13742"/>
                    <a:pt x="5430" y="10800"/>
                  </a:cubicBezTo>
                  <a:cubicBezTo>
                    <a:pt x="5430" y="7834"/>
                    <a:pt x="7834" y="5430"/>
                    <a:pt x="10800" y="5430"/>
                  </a:cubicBezTo>
                  <a:cubicBezTo>
                    <a:pt x="13765" y="5430"/>
                    <a:pt x="16170" y="7834"/>
                    <a:pt x="16170" y="10800"/>
                  </a:cubicBezTo>
                  <a:cubicBezTo>
                    <a:pt x="16170" y="13742"/>
                    <a:pt x="13801" y="16137"/>
                    <a:pt x="10858" y="16169"/>
                  </a:cubicBezTo>
                  <a:lnTo>
                    <a:pt x="10918" y="21599"/>
                  </a:lnTo>
                  <a:cubicBezTo>
                    <a:pt x="16836" y="21534"/>
                    <a:pt x="21600" y="16718"/>
                    <a:pt x="21600" y="10800"/>
                  </a:cubicBezTo>
                  <a:cubicBezTo>
                    <a:pt x="21600" y="4835"/>
                    <a:pt x="16764" y="0"/>
                    <a:pt x="10800" y="0"/>
                  </a:cubicBezTo>
                  <a:cubicBezTo>
                    <a:pt x="4835" y="0"/>
                    <a:pt x="0" y="4835"/>
                    <a:pt x="0" y="10800"/>
                  </a:cubicBezTo>
                  <a:cubicBezTo>
                    <a:pt x="-1" y="16718"/>
                    <a:pt x="4763" y="21534"/>
                    <a:pt x="10681" y="21599"/>
                  </a:cubicBezTo>
                  <a:close/>
                </a:path>
              </a:pathLst>
            </a:custGeom>
            <a:solidFill>
              <a:schemeClr val="bg1"/>
            </a:solidFill>
            <a:ln w="9525">
              <a:miter lim="800000"/>
              <a:headEnd/>
              <a:tailEnd/>
            </a:ln>
            <a:scene3d>
              <a:camera prst="legacyObliqueTopRight">
                <a:rot lat="17400000" lon="20999984" rev="0"/>
              </a:camera>
              <a:lightRig rig="legacyFlat3" dir="b"/>
            </a:scene3d>
            <a:sp3d prstMaterial="legacyMatte">
              <a:bevelT w="13500" h="13500" prst="angle"/>
              <a:bevelB w="13500" h="13500" prst="angle"/>
              <a:extrusionClr>
                <a:schemeClr val="bg1"/>
              </a:extrusionClr>
            </a:sp3d>
          </p:spPr>
          <p:txBody>
            <a:bodyPr wrap="none" anchor="ctr">
              <a:flatTx/>
            </a:bodyPr>
            <a:lstStyle/>
            <a:p>
              <a:pPr fontAlgn="base">
                <a:spcBef>
                  <a:spcPct val="0"/>
                </a:spcBef>
                <a:spcAft>
                  <a:spcPct val="0"/>
                </a:spcAft>
              </a:pPr>
              <a:endParaRPr lang="en-US">
                <a:solidFill>
                  <a:srgbClr val="0000FF"/>
                </a:solidFill>
                <a:latin typeface="Arial" charset="0"/>
              </a:endParaRPr>
            </a:p>
          </p:txBody>
        </p:sp>
        <p:sp>
          <p:nvSpPr>
            <p:cNvPr id="98330" name="AutoShape 26"/>
            <p:cNvSpPr>
              <a:spLocks noChangeArrowheads="1"/>
            </p:cNvSpPr>
            <p:nvPr/>
          </p:nvSpPr>
          <p:spPr bwMode="auto">
            <a:xfrm flipH="1">
              <a:off x="3464" y="2339"/>
              <a:ext cx="160" cy="180"/>
            </a:xfrm>
            <a:prstGeom prst="can">
              <a:avLst>
                <a:gd name="adj" fmla="val 3276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pPr fontAlgn="base">
                <a:spcBef>
                  <a:spcPct val="0"/>
                </a:spcBef>
                <a:spcAft>
                  <a:spcPct val="0"/>
                </a:spcAft>
                <a:defRPr/>
              </a:pPr>
              <a:endParaRPr lang="en-US">
                <a:solidFill>
                  <a:srgbClr val="0000FF"/>
                </a:solidFill>
                <a:latin typeface="Arial" charset="0"/>
              </a:endParaRPr>
            </a:p>
          </p:txBody>
        </p:sp>
      </p:grpSp>
      <p:sp>
        <p:nvSpPr>
          <p:cNvPr id="13332" name="AutoShape 27"/>
          <p:cNvSpPr>
            <a:spLocks noChangeArrowheads="1"/>
          </p:cNvSpPr>
          <p:nvPr/>
        </p:nvSpPr>
        <p:spPr bwMode="auto">
          <a:xfrm>
            <a:off x="6629400" y="3276600"/>
            <a:ext cx="152400" cy="1047750"/>
          </a:xfrm>
          <a:prstGeom prst="can">
            <a:avLst>
              <a:gd name="adj" fmla="val 45229"/>
            </a:avLst>
          </a:prstGeom>
          <a:gradFill rotWithShape="1">
            <a:gsLst>
              <a:gs pos="0">
                <a:srgbClr val="C0C0C0"/>
              </a:gs>
              <a:gs pos="50000">
                <a:srgbClr val="FDFDFD"/>
              </a:gs>
              <a:gs pos="100000">
                <a:srgbClr val="C0C0C0"/>
              </a:gs>
            </a:gsLst>
            <a:lin ang="0" scaled="1"/>
          </a:gradFill>
          <a:ln w="9525">
            <a:solidFill>
              <a:schemeClr val="bg2"/>
            </a:solidFill>
            <a:round/>
            <a:headEnd/>
            <a:tailEnd/>
          </a:ln>
        </p:spPr>
        <p:txBody>
          <a:bodyPr wrap="none" anchor="ctr"/>
          <a:lstStyle/>
          <a:p>
            <a:pPr fontAlgn="base">
              <a:spcBef>
                <a:spcPct val="0"/>
              </a:spcBef>
              <a:spcAft>
                <a:spcPct val="0"/>
              </a:spcAft>
            </a:pPr>
            <a:endParaRPr lang="en-US">
              <a:solidFill>
                <a:srgbClr val="0000FF"/>
              </a:solidFill>
              <a:latin typeface="Arial" charset="0"/>
            </a:endParaRPr>
          </a:p>
        </p:txBody>
      </p:sp>
      <p:sp>
        <p:nvSpPr>
          <p:cNvPr id="13333" name="AutoShape 28"/>
          <p:cNvSpPr>
            <a:spLocks noChangeArrowheads="1"/>
          </p:cNvSpPr>
          <p:nvPr/>
        </p:nvSpPr>
        <p:spPr bwMode="auto">
          <a:xfrm>
            <a:off x="5810250" y="3352800"/>
            <a:ext cx="152400" cy="1352550"/>
          </a:xfrm>
          <a:prstGeom prst="can">
            <a:avLst>
              <a:gd name="adj" fmla="val 58386"/>
            </a:avLst>
          </a:prstGeom>
          <a:gradFill rotWithShape="1">
            <a:gsLst>
              <a:gs pos="0">
                <a:srgbClr val="C0C0C0"/>
              </a:gs>
              <a:gs pos="50000">
                <a:srgbClr val="FDFDFD"/>
              </a:gs>
              <a:gs pos="100000">
                <a:srgbClr val="C0C0C0"/>
              </a:gs>
            </a:gsLst>
            <a:lin ang="0" scaled="1"/>
          </a:gradFill>
          <a:ln w="9525">
            <a:solidFill>
              <a:schemeClr val="bg2"/>
            </a:solidFill>
            <a:round/>
            <a:headEnd/>
            <a:tailEnd/>
          </a:ln>
        </p:spPr>
        <p:txBody>
          <a:bodyPr wrap="none" anchor="ctr"/>
          <a:lstStyle/>
          <a:p>
            <a:pPr fontAlgn="base">
              <a:spcBef>
                <a:spcPct val="0"/>
              </a:spcBef>
              <a:spcAft>
                <a:spcPct val="0"/>
              </a:spcAft>
            </a:pPr>
            <a:endParaRPr lang="en-US">
              <a:solidFill>
                <a:srgbClr val="0000FF"/>
              </a:solidFill>
              <a:latin typeface="Arial" charset="0"/>
            </a:endParaRPr>
          </a:p>
        </p:txBody>
      </p:sp>
      <p:sp>
        <p:nvSpPr>
          <p:cNvPr id="98333" name="AutoShape 29"/>
          <p:cNvSpPr>
            <a:spLocks noChangeArrowheads="1"/>
          </p:cNvSpPr>
          <p:nvPr/>
        </p:nvSpPr>
        <p:spPr bwMode="auto">
          <a:xfrm rot="5400000">
            <a:off x="5438775" y="1419225"/>
            <a:ext cx="2762250" cy="1905000"/>
          </a:xfrm>
          <a:prstGeom prst="parallelogram">
            <a:avLst>
              <a:gd name="adj" fmla="val 36250"/>
            </a:avLst>
          </a:prstGeom>
          <a:gradFill rotWithShape="1">
            <a:gsLst>
              <a:gs pos="0">
                <a:srgbClr val="800000">
                  <a:alpha val="75000"/>
                </a:srgbClr>
              </a:gs>
              <a:gs pos="100000">
                <a:srgbClr val="800000">
                  <a:gamma/>
                  <a:tint val="0"/>
                  <a:invGamma/>
                </a:srgbClr>
              </a:gs>
            </a:gsLst>
            <a:lin ang="0" scaled="1"/>
          </a:gradFill>
          <a:ln w="9525">
            <a:solidFill>
              <a:schemeClr val="tx2"/>
            </a:solidFill>
            <a:miter lim="800000"/>
            <a:headEnd/>
            <a:tailEnd/>
          </a:ln>
          <a:effectLst>
            <a:outerShdw dist="107763" dir="18900000" algn="ctr" rotWithShape="0">
              <a:schemeClr val="bg2">
                <a:alpha val="50000"/>
              </a:schemeClr>
            </a:outerShdw>
          </a:effectLst>
        </p:spPr>
        <p:txBody>
          <a:bodyPr wrap="none" anchor="ctr"/>
          <a:lstStyle/>
          <a:p>
            <a:pPr fontAlgn="base">
              <a:spcBef>
                <a:spcPct val="0"/>
              </a:spcBef>
              <a:spcAft>
                <a:spcPct val="0"/>
              </a:spcAft>
              <a:defRPr/>
            </a:pPr>
            <a:endParaRPr lang="en-US">
              <a:solidFill>
                <a:srgbClr val="0000FF"/>
              </a:solidFill>
              <a:latin typeface="Arial" charset="0"/>
            </a:endParaRPr>
          </a:p>
        </p:txBody>
      </p:sp>
      <p:grpSp>
        <p:nvGrpSpPr>
          <p:cNvPr id="13335" name="Group 30"/>
          <p:cNvGrpSpPr>
            <a:grpSpLocks/>
          </p:cNvGrpSpPr>
          <p:nvPr/>
        </p:nvGrpSpPr>
        <p:grpSpPr bwMode="auto">
          <a:xfrm rot="-10297917">
            <a:off x="6284913" y="1619250"/>
            <a:ext cx="992187" cy="1624013"/>
            <a:chOff x="3552" y="240"/>
            <a:chExt cx="1584" cy="1824"/>
          </a:xfrm>
        </p:grpSpPr>
        <p:sp>
          <p:nvSpPr>
            <p:cNvPr id="98335" name="Oval 31"/>
            <p:cNvSpPr>
              <a:spLocks noChangeArrowheads="1"/>
            </p:cNvSpPr>
            <p:nvPr/>
          </p:nvSpPr>
          <p:spPr bwMode="auto">
            <a:xfrm rot="-1711819">
              <a:off x="3552" y="240"/>
              <a:ext cx="1584" cy="1824"/>
            </a:xfrm>
            <a:prstGeom prst="ellipse">
              <a:avLst/>
            </a:prstGeom>
            <a:gradFill rotWithShape="1">
              <a:gsLst>
                <a:gs pos="0">
                  <a:srgbClr val="CCFFFF">
                    <a:gamma/>
                    <a:tint val="0"/>
                    <a:invGamma/>
                  </a:srgbClr>
                </a:gs>
                <a:gs pos="100000">
                  <a:srgbClr val="CCFFFF"/>
                </a:gs>
              </a:gsLst>
              <a:path path="shape">
                <a:fillToRect l="50000" t="50000" r="50000" b="50000"/>
              </a:path>
            </a:gradFill>
            <a:ln w="9525">
              <a:solidFill>
                <a:schemeClr val="tx1"/>
              </a:solidFill>
              <a:round/>
              <a:headEnd/>
              <a:tailEnd/>
            </a:ln>
            <a:effectLst>
              <a:outerShdw dist="107763" dir="18900000" algn="ctr" rotWithShape="0">
                <a:schemeClr val="bg2">
                  <a:alpha val="50000"/>
                </a:schemeClr>
              </a:outerShdw>
            </a:effectLst>
          </p:spPr>
          <p:txBody>
            <a:bodyPr wrap="none" anchor="ctr"/>
            <a:lstStyle/>
            <a:p>
              <a:pPr fontAlgn="base">
                <a:spcBef>
                  <a:spcPct val="0"/>
                </a:spcBef>
                <a:spcAft>
                  <a:spcPct val="0"/>
                </a:spcAft>
                <a:defRPr/>
              </a:pPr>
              <a:endParaRPr lang="en-US">
                <a:solidFill>
                  <a:srgbClr val="0000FF"/>
                </a:solidFill>
                <a:latin typeface="Arial" charset="0"/>
              </a:endParaRPr>
            </a:p>
          </p:txBody>
        </p:sp>
        <p:sp>
          <p:nvSpPr>
            <p:cNvPr id="13356" name="Oval 32"/>
            <p:cNvSpPr>
              <a:spLocks noChangeArrowheads="1"/>
            </p:cNvSpPr>
            <p:nvPr/>
          </p:nvSpPr>
          <p:spPr bwMode="auto">
            <a:xfrm rot="-1771866">
              <a:off x="3600" y="288"/>
              <a:ext cx="1488" cy="1728"/>
            </a:xfrm>
            <a:prstGeom prst="ellipse">
              <a:avLst/>
            </a:prstGeom>
            <a:gradFill rotWithShape="1">
              <a:gsLst>
                <a:gs pos="0">
                  <a:srgbClr val="FFFFFF"/>
                </a:gs>
                <a:gs pos="100000">
                  <a:srgbClr val="CCFFFF"/>
                </a:gs>
              </a:gsLst>
              <a:path path="shape">
                <a:fillToRect l="50000" t="50000" r="50000" b="50000"/>
              </a:path>
            </a:gradFill>
            <a:ln w="9525">
              <a:solidFill>
                <a:schemeClr val="bg2"/>
              </a:solidFill>
              <a:round/>
              <a:headEnd/>
              <a:tailEnd/>
            </a:ln>
          </p:spPr>
          <p:txBody>
            <a:bodyPr wrap="none" anchor="ctr"/>
            <a:lstStyle/>
            <a:p>
              <a:pPr fontAlgn="base">
                <a:spcBef>
                  <a:spcPct val="0"/>
                </a:spcBef>
                <a:spcAft>
                  <a:spcPct val="0"/>
                </a:spcAft>
              </a:pPr>
              <a:endParaRPr lang="en-US">
                <a:solidFill>
                  <a:srgbClr val="0000FF"/>
                </a:solidFill>
                <a:latin typeface="Arial" charset="0"/>
              </a:endParaRPr>
            </a:p>
          </p:txBody>
        </p:sp>
      </p:grpSp>
      <p:sp>
        <p:nvSpPr>
          <p:cNvPr id="13336" name="AutoShape 33"/>
          <p:cNvSpPr>
            <a:spLocks noChangeArrowheads="1"/>
          </p:cNvSpPr>
          <p:nvPr/>
        </p:nvSpPr>
        <p:spPr bwMode="auto">
          <a:xfrm rot="9271918">
            <a:off x="4267200" y="2362200"/>
            <a:ext cx="2819400" cy="1143000"/>
          </a:xfrm>
          <a:prstGeom prst="parallelogram">
            <a:avLst>
              <a:gd name="adj" fmla="val 38279"/>
            </a:avLst>
          </a:prstGeom>
          <a:gradFill rotWithShape="1">
            <a:gsLst>
              <a:gs pos="0">
                <a:srgbClr val="FFCC99"/>
              </a:gs>
              <a:gs pos="100000">
                <a:srgbClr val="FFFDFC"/>
              </a:gs>
            </a:gsLst>
            <a:lin ang="2700000" scaled="1"/>
          </a:gradFill>
          <a:ln w="9525">
            <a:solidFill>
              <a:schemeClr val="bg2"/>
            </a:solidFill>
            <a:miter lim="800000"/>
            <a:headEnd/>
            <a:tailEnd/>
          </a:ln>
        </p:spPr>
        <p:txBody>
          <a:bodyPr wrap="none" anchor="ctr"/>
          <a:lstStyle/>
          <a:p>
            <a:pPr fontAlgn="base">
              <a:spcBef>
                <a:spcPct val="0"/>
              </a:spcBef>
              <a:spcAft>
                <a:spcPct val="0"/>
              </a:spcAft>
            </a:pPr>
            <a:endParaRPr lang="en-US">
              <a:solidFill>
                <a:srgbClr val="0000FF"/>
              </a:solidFill>
              <a:latin typeface="Arial" charset="0"/>
            </a:endParaRPr>
          </a:p>
        </p:txBody>
      </p:sp>
      <p:grpSp>
        <p:nvGrpSpPr>
          <p:cNvPr id="6" name="Group 34"/>
          <p:cNvGrpSpPr>
            <a:grpSpLocks/>
          </p:cNvGrpSpPr>
          <p:nvPr/>
        </p:nvGrpSpPr>
        <p:grpSpPr bwMode="auto">
          <a:xfrm>
            <a:off x="3086100" y="1238250"/>
            <a:ext cx="534988" cy="1066800"/>
            <a:chOff x="2033" y="1392"/>
            <a:chExt cx="337" cy="672"/>
          </a:xfrm>
        </p:grpSpPr>
        <p:sp>
          <p:nvSpPr>
            <p:cNvPr id="13350" name="Oval 35"/>
            <p:cNvSpPr>
              <a:spLocks noChangeArrowheads="1"/>
            </p:cNvSpPr>
            <p:nvPr/>
          </p:nvSpPr>
          <p:spPr bwMode="auto">
            <a:xfrm rot="10279680">
              <a:off x="2033" y="1392"/>
              <a:ext cx="337" cy="672"/>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n-US">
                <a:solidFill>
                  <a:srgbClr val="0000FF"/>
                </a:solidFill>
                <a:latin typeface="Arial" charset="0"/>
              </a:endParaRPr>
            </a:p>
          </p:txBody>
        </p:sp>
        <p:sp>
          <p:nvSpPr>
            <p:cNvPr id="98340" name="Oval 36"/>
            <p:cNvSpPr>
              <a:spLocks noChangeArrowheads="1"/>
            </p:cNvSpPr>
            <p:nvPr/>
          </p:nvSpPr>
          <p:spPr bwMode="auto">
            <a:xfrm rot="31941588">
              <a:off x="2064" y="1440"/>
              <a:ext cx="240" cy="585"/>
            </a:xfrm>
            <a:prstGeom prst="ellipse">
              <a:avLst/>
            </a:prstGeom>
            <a:gradFill rotWithShape="1">
              <a:gsLst>
                <a:gs pos="0">
                  <a:schemeClr val="accent1"/>
                </a:gs>
                <a:gs pos="100000">
                  <a:schemeClr val="accent1">
                    <a:gamma/>
                    <a:tint val="25490"/>
                    <a:invGamma/>
                  </a:schemeClr>
                </a:gs>
              </a:gsLst>
              <a:path path="shape">
                <a:fillToRect l="50000" t="50000" r="50000" b="50000"/>
              </a:path>
            </a:gradFill>
            <a:ln w="9525">
              <a:solidFill>
                <a:schemeClr val="bg2"/>
              </a:solidFill>
              <a:round/>
              <a:headEnd/>
              <a:tailEnd/>
            </a:ln>
            <a:effectLst/>
          </p:spPr>
          <p:txBody>
            <a:bodyPr wrap="none" anchor="ctr"/>
            <a:lstStyle/>
            <a:p>
              <a:pPr fontAlgn="base">
                <a:spcBef>
                  <a:spcPct val="0"/>
                </a:spcBef>
                <a:spcAft>
                  <a:spcPct val="0"/>
                </a:spcAft>
                <a:defRPr/>
              </a:pPr>
              <a:endParaRPr lang="en-US">
                <a:solidFill>
                  <a:srgbClr val="0000FF"/>
                </a:solidFill>
                <a:latin typeface="Arial" charset="0"/>
              </a:endParaRPr>
            </a:p>
          </p:txBody>
        </p:sp>
        <p:sp>
          <p:nvSpPr>
            <p:cNvPr id="13352" name="Oval 37"/>
            <p:cNvSpPr>
              <a:spLocks noChangeArrowheads="1"/>
            </p:cNvSpPr>
            <p:nvPr/>
          </p:nvSpPr>
          <p:spPr bwMode="auto">
            <a:xfrm rot="-495235">
              <a:off x="2076" y="1440"/>
              <a:ext cx="240" cy="576"/>
            </a:xfrm>
            <a:prstGeom prst="ellipse">
              <a:avLst/>
            </a:prstGeom>
            <a:solidFill>
              <a:srgbClr val="003366"/>
            </a:solidFill>
            <a:ln w="9525">
              <a:solidFill>
                <a:schemeClr val="bg2"/>
              </a:solidFill>
              <a:round/>
              <a:headEnd/>
              <a:tailEnd/>
            </a:ln>
          </p:spPr>
          <p:txBody>
            <a:bodyPr wrap="none" anchor="ctr"/>
            <a:lstStyle/>
            <a:p>
              <a:pPr fontAlgn="base">
                <a:spcBef>
                  <a:spcPct val="0"/>
                </a:spcBef>
                <a:spcAft>
                  <a:spcPct val="0"/>
                </a:spcAft>
              </a:pPr>
              <a:endParaRPr lang="en-US">
                <a:solidFill>
                  <a:srgbClr val="0000FF"/>
                </a:solidFill>
                <a:latin typeface="Arial" charset="0"/>
              </a:endParaRPr>
            </a:p>
          </p:txBody>
        </p:sp>
        <p:sp>
          <p:nvSpPr>
            <p:cNvPr id="13353" name="Oval 38"/>
            <p:cNvSpPr>
              <a:spLocks noChangeArrowheads="1"/>
            </p:cNvSpPr>
            <p:nvPr/>
          </p:nvSpPr>
          <p:spPr bwMode="auto">
            <a:xfrm>
              <a:off x="2148" y="1488"/>
              <a:ext cx="48" cy="48"/>
            </a:xfrm>
            <a:prstGeom prst="ellipse">
              <a:avLst/>
            </a:prstGeom>
            <a:solidFill>
              <a:schemeClr val="bg1"/>
            </a:solidFill>
            <a:ln w="9525">
              <a:solidFill>
                <a:schemeClr val="tx1"/>
              </a:solidFill>
              <a:round/>
              <a:headEnd/>
              <a:tailEnd/>
            </a:ln>
          </p:spPr>
          <p:txBody>
            <a:bodyPr wrap="none" anchor="ctr"/>
            <a:lstStyle/>
            <a:p>
              <a:pPr fontAlgn="base">
                <a:spcBef>
                  <a:spcPct val="0"/>
                </a:spcBef>
                <a:spcAft>
                  <a:spcPct val="0"/>
                </a:spcAft>
              </a:pPr>
              <a:endParaRPr lang="en-US">
                <a:solidFill>
                  <a:srgbClr val="0000FF"/>
                </a:solidFill>
                <a:latin typeface="Arial" charset="0"/>
              </a:endParaRPr>
            </a:p>
          </p:txBody>
        </p:sp>
        <p:sp>
          <p:nvSpPr>
            <p:cNvPr id="13354" name="Oval 39"/>
            <p:cNvSpPr>
              <a:spLocks noChangeArrowheads="1"/>
            </p:cNvSpPr>
            <p:nvPr/>
          </p:nvSpPr>
          <p:spPr bwMode="auto">
            <a:xfrm>
              <a:off x="2208" y="1920"/>
              <a:ext cx="48" cy="48"/>
            </a:xfrm>
            <a:prstGeom prst="ellipse">
              <a:avLst/>
            </a:prstGeom>
            <a:solidFill>
              <a:schemeClr val="bg1"/>
            </a:solidFill>
            <a:ln w="9525">
              <a:solidFill>
                <a:schemeClr val="tx1"/>
              </a:solidFill>
              <a:round/>
              <a:headEnd/>
              <a:tailEnd/>
            </a:ln>
          </p:spPr>
          <p:txBody>
            <a:bodyPr wrap="none" anchor="ctr"/>
            <a:lstStyle/>
            <a:p>
              <a:pPr fontAlgn="base">
                <a:spcBef>
                  <a:spcPct val="0"/>
                </a:spcBef>
                <a:spcAft>
                  <a:spcPct val="0"/>
                </a:spcAft>
              </a:pPr>
              <a:endParaRPr lang="en-US">
                <a:solidFill>
                  <a:srgbClr val="0000FF"/>
                </a:solidFill>
                <a:latin typeface="Arial" charset="0"/>
              </a:endParaRPr>
            </a:p>
          </p:txBody>
        </p:sp>
      </p:grpSp>
      <p:grpSp>
        <p:nvGrpSpPr>
          <p:cNvPr id="7" name="Group 40"/>
          <p:cNvGrpSpPr>
            <a:grpSpLocks/>
          </p:cNvGrpSpPr>
          <p:nvPr/>
        </p:nvGrpSpPr>
        <p:grpSpPr bwMode="auto">
          <a:xfrm>
            <a:off x="3295650" y="2114550"/>
            <a:ext cx="3505200" cy="1600200"/>
            <a:chOff x="2076" y="1320"/>
            <a:chExt cx="2208" cy="1008"/>
          </a:xfrm>
        </p:grpSpPr>
        <p:sp>
          <p:nvSpPr>
            <p:cNvPr id="13348" name="Line 41"/>
            <p:cNvSpPr>
              <a:spLocks noChangeShapeType="1"/>
            </p:cNvSpPr>
            <p:nvPr/>
          </p:nvSpPr>
          <p:spPr bwMode="auto">
            <a:xfrm flipV="1">
              <a:off x="2076" y="1320"/>
              <a:ext cx="2208" cy="1008"/>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3349" name="Line 42"/>
            <p:cNvSpPr>
              <a:spLocks noChangeShapeType="1"/>
            </p:cNvSpPr>
            <p:nvPr/>
          </p:nvSpPr>
          <p:spPr bwMode="auto">
            <a:xfrm flipV="1">
              <a:off x="2707" y="1886"/>
              <a:ext cx="336" cy="144"/>
            </a:xfrm>
            <a:prstGeom prst="line">
              <a:avLst/>
            </a:prstGeom>
            <a:noFill/>
            <a:ln w="2857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grpSp>
      <p:grpSp>
        <p:nvGrpSpPr>
          <p:cNvPr id="8" name="Group 43"/>
          <p:cNvGrpSpPr>
            <a:grpSpLocks/>
          </p:cNvGrpSpPr>
          <p:nvPr/>
        </p:nvGrpSpPr>
        <p:grpSpPr bwMode="auto">
          <a:xfrm>
            <a:off x="3409950" y="2781300"/>
            <a:ext cx="3505200" cy="1600200"/>
            <a:chOff x="2148" y="1752"/>
            <a:chExt cx="2208" cy="1008"/>
          </a:xfrm>
        </p:grpSpPr>
        <p:sp>
          <p:nvSpPr>
            <p:cNvPr id="13346" name="Line 44"/>
            <p:cNvSpPr>
              <a:spLocks noChangeShapeType="1"/>
            </p:cNvSpPr>
            <p:nvPr/>
          </p:nvSpPr>
          <p:spPr bwMode="auto">
            <a:xfrm flipV="1">
              <a:off x="2148" y="1752"/>
              <a:ext cx="2208" cy="1008"/>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3347" name="Line 45"/>
            <p:cNvSpPr>
              <a:spLocks noChangeShapeType="1"/>
            </p:cNvSpPr>
            <p:nvPr/>
          </p:nvSpPr>
          <p:spPr bwMode="auto">
            <a:xfrm flipV="1">
              <a:off x="3024" y="2220"/>
              <a:ext cx="288" cy="144"/>
            </a:xfrm>
            <a:prstGeom prst="line">
              <a:avLst/>
            </a:prstGeom>
            <a:noFill/>
            <a:ln w="2857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grpSp>
      <p:grpSp>
        <p:nvGrpSpPr>
          <p:cNvPr id="9" name="Group 46"/>
          <p:cNvGrpSpPr>
            <a:grpSpLocks/>
          </p:cNvGrpSpPr>
          <p:nvPr/>
        </p:nvGrpSpPr>
        <p:grpSpPr bwMode="auto">
          <a:xfrm>
            <a:off x="5410200" y="2095500"/>
            <a:ext cx="1409700" cy="952500"/>
            <a:chOff x="3792" y="1320"/>
            <a:chExt cx="504" cy="456"/>
          </a:xfrm>
        </p:grpSpPr>
        <p:sp>
          <p:nvSpPr>
            <p:cNvPr id="13344" name="Line 47"/>
            <p:cNvSpPr>
              <a:spLocks noChangeShapeType="1"/>
            </p:cNvSpPr>
            <p:nvPr/>
          </p:nvSpPr>
          <p:spPr bwMode="auto">
            <a:xfrm flipH="1">
              <a:off x="3792" y="1320"/>
              <a:ext cx="504" cy="456"/>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3345" name="Line 48"/>
            <p:cNvSpPr>
              <a:spLocks noChangeShapeType="1"/>
            </p:cNvSpPr>
            <p:nvPr/>
          </p:nvSpPr>
          <p:spPr bwMode="auto">
            <a:xfrm flipH="1">
              <a:off x="3984" y="1476"/>
              <a:ext cx="144" cy="120"/>
            </a:xfrm>
            <a:prstGeom prst="line">
              <a:avLst/>
            </a:prstGeom>
            <a:noFill/>
            <a:ln w="2857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grpSp>
      <p:grpSp>
        <p:nvGrpSpPr>
          <p:cNvPr id="10" name="Group 49"/>
          <p:cNvGrpSpPr>
            <a:grpSpLocks/>
          </p:cNvGrpSpPr>
          <p:nvPr/>
        </p:nvGrpSpPr>
        <p:grpSpPr bwMode="auto">
          <a:xfrm>
            <a:off x="5410200" y="2781300"/>
            <a:ext cx="1485900" cy="266700"/>
            <a:chOff x="3408" y="1752"/>
            <a:chExt cx="936" cy="168"/>
          </a:xfrm>
        </p:grpSpPr>
        <p:sp>
          <p:nvSpPr>
            <p:cNvPr id="13342" name="Line 50"/>
            <p:cNvSpPr>
              <a:spLocks noChangeShapeType="1"/>
            </p:cNvSpPr>
            <p:nvPr/>
          </p:nvSpPr>
          <p:spPr bwMode="auto">
            <a:xfrm flipH="1">
              <a:off x="3408" y="1752"/>
              <a:ext cx="936" cy="168"/>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3343" name="Line 51"/>
            <p:cNvSpPr>
              <a:spLocks noChangeShapeType="1"/>
            </p:cNvSpPr>
            <p:nvPr/>
          </p:nvSpPr>
          <p:spPr bwMode="auto">
            <a:xfrm flipH="1">
              <a:off x="3792" y="1812"/>
              <a:ext cx="247" cy="36"/>
            </a:xfrm>
            <a:prstGeom prst="line">
              <a:avLst/>
            </a:prstGeom>
            <a:noFill/>
            <a:ln w="2857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grpSp>
    </p:spTree>
    <p:extLst>
      <p:ext uri="{BB962C8B-B14F-4D97-AF65-F5344CB8AC3E}">
        <p14:creationId xmlns="" xmlns:p14="http://schemas.microsoft.com/office/powerpoint/2010/main" val="3762189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path" presetSubtype="0" accel="50000" decel="50000" fill="hold" nodeType="clickEffect">
                                  <p:stCondLst>
                                    <p:cond delay="0"/>
                                  </p:stCondLst>
                                  <p:childTnLst>
                                    <p:animMotion origin="layout" path="M 0 0  L 0 0.33333  E" pathEditMode="relative" ptsTypes="">
                                      <p:cBhvr>
                                        <p:cTn id="11" dur="2000" fill="hold"/>
                                        <p:tgtEl>
                                          <p:spTgt spid="6"/>
                                        </p:tgtEl>
                                        <p:attrNameLst>
                                          <p:attrName>ppt_x</p:attrName>
                                          <p:attrName>ppt_y</p:attrName>
                                        </p:attrNameLst>
                                      </p:cBhvr>
                                    </p:animMotion>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2000"/>
                                        <p:tgtEl>
                                          <p:spTgt spid="7"/>
                                        </p:tgtEl>
                                      </p:cBhvr>
                                    </p:animEffect>
                                  </p:childTnLst>
                                </p:cTn>
                              </p:par>
                              <p:par>
                                <p:cTn id="17" presetID="2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000"/>
                                        <p:tgtEl>
                                          <p:spTgt spid="8"/>
                                        </p:tgtEl>
                                      </p:cBhvr>
                                    </p:animEffect>
                                  </p:childTnLst>
                                </p:cTn>
                              </p:par>
                            </p:childTnLst>
                          </p:cTn>
                        </p:par>
                        <p:par>
                          <p:cTn id="20" fill="hold" nodeType="afterGroup">
                            <p:stCondLst>
                              <p:cond delay="2000"/>
                            </p:stCondLst>
                            <p:childTnLst>
                              <p:par>
                                <p:cTn id="21" presetID="22" presetClass="entr" presetSubtype="2"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right)">
                                      <p:cBhvr>
                                        <p:cTn id="23" dur="2000"/>
                                        <p:tgtEl>
                                          <p:spTgt spid="9"/>
                                        </p:tgtEl>
                                      </p:cBhvr>
                                    </p:animEffect>
                                  </p:childTnLst>
                                </p:cTn>
                              </p:par>
                              <p:par>
                                <p:cTn id="24" presetID="22" presetClass="entr" presetSubtype="2"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right)">
                                      <p:cBhvr>
                                        <p:cTn id="2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905000" y="228600"/>
            <a:ext cx="4953000" cy="584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fontAlgn="base">
              <a:spcBef>
                <a:spcPct val="0"/>
              </a:spcBef>
              <a:spcAft>
                <a:spcPct val="0"/>
              </a:spcAft>
              <a:defRPr/>
            </a:pPr>
            <a:r>
              <a:rPr lang="vi-VN" sz="3200" b="1" dirty="0">
                <a:solidFill>
                  <a:srgbClr val="FF0000"/>
                </a:solidFill>
              </a:rPr>
              <a:t>B</a:t>
            </a:r>
            <a:r>
              <a:rPr lang="en-US" sz="3200" b="1" dirty="0">
                <a:solidFill>
                  <a:srgbClr val="FF0000"/>
                </a:solidFill>
              </a:rPr>
              <a:t>à</a:t>
            </a:r>
            <a:r>
              <a:rPr lang="vi-VN" sz="3200" b="1" dirty="0">
                <a:solidFill>
                  <a:srgbClr val="FF0000"/>
                </a:solidFill>
              </a:rPr>
              <a:t>i 8: GƯƠNG CẦU LÕM</a:t>
            </a:r>
          </a:p>
        </p:txBody>
      </p:sp>
      <p:sp>
        <p:nvSpPr>
          <p:cNvPr id="14339" name="TextBox 5"/>
          <p:cNvSpPr txBox="1">
            <a:spLocks noChangeArrowheads="1"/>
          </p:cNvSpPr>
          <p:nvPr/>
        </p:nvSpPr>
        <p:spPr bwMode="auto">
          <a:xfrm>
            <a:off x="304800" y="914400"/>
            <a:ext cx="5715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dirty="0" smtClean="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Gương cầu lõm là gì?</a:t>
            </a:r>
          </a:p>
        </p:txBody>
      </p:sp>
      <p:sp>
        <p:nvSpPr>
          <p:cNvPr id="14340" name="TextBox 8"/>
          <p:cNvSpPr txBox="1">
            <a:spLocks noChangeArrowheads="1"/>
          </p:cNvSpPr>
          <p:nvPr/>
        </p:nvSpPr>
        <p:spPr bwMode="auto">
          <a:xfrm>
            <a:off x="228600" y="1371600"/>
            <a:ext cx="70104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dirty="0" smtClean="0">
                <a:solidFill>
                  <a:srgbClr val="FF0000"/>
                </a:solidFill>
                <a:latin typeface="Times New Roman" pitchFamily="18" charset="0"/>
                <a:cs typeface="Times New Roman" pitchFamily="18" charset="0"/>
              </a:rPr>
              <a:t>I</a:t>
            </a:r>
            <a:r>
              <a:rPr lang="en-US" sz="2800" b="1" dirty="0">
                <a:solidFill>
                  <a:srgbClr val="FF0000"/>
                </a:solidFill>
                <a:latin typeface="Times New Roman" pitchFamily="18" charset="0"/>
                <a:cs typeface="Times New Roman" pitchFamily="18" charset="0"/>
              </a:rPr>
              <a:t>. Ảnh của vật tạo bởi gương cầu lõm:</a:t>
            </a:r>
          </a:p>
        </p:txBody>
      </p:sp>
      <p:sp>
        <p:nvSpPr>
          <p:cNvPr id="14341" name="TextBox 22"/>
          <p:cNvSpPr txBox="1">
            <a:spLocks noChangeArrowheads="1"/>
          </p:cNvSpPr>
          <p:nvPr/>
        </p:nvSpPr>
        <p:spPr bwMode="auto">
          <a:xfrm>
            <a:off x="244475" y="1828800"/>
            <a:ext cx="70104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dirty="0" smtClean="0">
                <a:solidFill>
                  <a:srgbClr val="FF0000"/>
                </a:solidFill>
                <a:latin typeface="Times New Roman" pitchFamily="18" charset="0"/>
                <a:cs typeface="Times New Roman" pitchFamily="18" charset="0"/>
              </a:rPr>
              <a:t>II. </a:t>
            </a:r>
            <a:r>
              <a:rPr lang="en-US" sz="2800" b="1" dirty="0">
                <a:solidFill>
                  <a:srgbClr val="FF0000"/>
                </a:solidFill>
                <a:latin typeface="Times New Roman" pitchFamily="18" charset="0"/>
                <a:cs typeface="Times New Roman" pitchFamily="18" charset="0"/>
              </a:rPr>
              <a:t>Sự phản xạ trên gương cầu lõm:</a:t>
            </a:r>
          </a:p>
        </p:txBody>
      </p:sp>
      <p:sp>
        <p:nvSpPr>
          <p:cNvPr id="14342" name="TextBox 5">
            <a:hlinkClick r:id="" action="ppaction://noaction"/>
          </p:cNvPr>
          <p:cNvSpPr txBox="1">
            <a:spLocks noChangeArrowheads="1"/>
          </p:cNvSpPr>
          <p:nvPr/>
        </p:nvSpPr>
        <p:spPr bwMode="auto">
          <a:xfrm>
            <a:off x="609600" y="3124200"/>
            <a:ext cx="40386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400" b="1" dirty="0" smtClean="0">
                <a:solidFill>
                  <a:srgbClr val="0000FF"/>
                </a:solidFill>
                <a:latin typeface="Times New Roman" pitchFamily="18" charset="0"/>
                <a:cs typeface="Times New Roman" pitchFamily="18" charset="0"/>
              </a:rPr>
              <a:t>b</a:t>
            </a:r>
            <a:r>
              <a:rPr lang="vi-VN" sz="2400" b="1" dirty="0" smtClean="0">
                <a:solidFill>
                  <a:srgbClr val="0000FF"/>
                </a:solidFill>
                <a:latin typeface="Times New Roman" pitchFamily="18" charset="0"/>
                <a:cs typeface="Times New Roman" pitchFamily="18" charset="0"/>
              </a:rPr>
              <a:t>/</a:t>
            </a:r>
            <a:r>
              <a:rPr lang="en-US" sz="2400" b="1" dirty="0" smtClean="0">
                <a:solidFill>
                  <a:srgbClr val="0000FF"/>
                </a:solidFill>
                <a:latin typeface="Times New Roman" pitchFamily="18" charset="0"/>
                <a:cs typeface="Times New Roman" pitchFamily="18" charset="0"/>
              </a:rPr>
              <a:t> </a:t>
            </a:r>
            <a:r>
              <a:rPr lang="vi-VN" sz="2400" b="1" dirty="0">
                <a:solidFill>
                  <a:srgbClr val="0000FF"/>
                </a:solidFill>
                <a:latin typeface="Times New Roman" pitchFamily="18" charset="0"/>
                <a:cs typeface="Times New Roman" pitchFamily="18" charset="0"/>
              </a:rPr>
              <a:t>Các bước thí nghiệm:</a:t>
            </a:r>
          </a:p>
        </p:txBody>
      </p:sp>
      <p:sp>
        <p:nvSpPr>
          <p:cNvPr id="14343" name="TextBox 8">
            <a:hlinkClick r:id="" action="ppaction://noaction"/>
          </p:cNvPr>
          <p:cNvSpPr txBox="1">
            <a:spLocks noChangeArrowheads="1"/>
          </p:cNvSpPr>
          <p:nvPr/>
        </p:nvSpPr>
        <p:spPr bwMode="auto">
          <a:xfrm>
            <a:off x="533400" y="2743200"/>
            <a:ext cx="2438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400" b="1" dirty="0">
                <a:solidFill>
                  <a:srgbClr val="0000FF"/>
                </a:solidFill>
                <a:latin typeface="Times New Roman" pitchFamily="18" charset="0"/>
                <a:cs typeface="Times New Roman" pitchFamily="18" charset="0"/>
              </a:rPr>
              <a:t>a</a:t>
            </a:r>
            <a:r>
              <a:rPr lang="en-US" sz="2400" b="1" dirty="0" smtClean="0">
                <a:solidFill>
                  <a:srgbClr val="0000FF"/>
                </a:solidFill>
                <a:latin typeface="Times New Roman" pitchFamily="18" charset="0"/>
                <a:cs typeface="Times New Roman" pitchFamily="18" charset="0"/>
              </a:rPr>
              <a:t>/ </a:t>
            </a:r>
            <a:r>
              <a:rPr lang="en-US" sz="2400" b="1" dirty="0">
                <a:solidFill>
                  <a:srgbClr val="0000FF"/>
                </a:solidFill>
                <a:latin typeface="Times New Roman" pitchFamily="18" charset="0"/>
                <a:cs typeface="Times New Roman" pitchFamily="18" charset="0"/>
              </a:rPr>
              <a:t>T</a:t>
            </a:r>
            <a:r>
              <a:rPr lang="vi-VN" sz="2400" b="1" dirty="0">
                <a:solidFill>
                  <a:srgbClr val="0000FF"/>
                </a:solidFill>
                <a:latin typeface="Times New Roman" pitchFamily="18" charset="0"/>
                <a:cs typeface="Times New Roman" pitchFamily="18" charset="0"/>
              </a:rPr>
              <a:t>hí nghiệm:</a:t>
            </a:r>
          </a:p>
        </p:txBody>
      </p:sp>
      <p:sp>
        <p:nvSpPr>
          <p:cNvPr id="14344" name="TextBox 9">
            <a:hlinkClick r:id="" action="ppaction://noaction"/>
          </p:cNvPr>
          <p:cNvSpPr txBox="1">
            <a:spLocks noChangeArrowheads="1"/>
          </p:cNvSpPr>
          <p:nvPr/>
        </p:nvSpPr>
        <p:spPr bwMode="auto">
          <a:xfrm>
            <a:off x="381000" y="2286000"/>
            <a:ext cx="57150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400" b="1" i="1" dirty="0">
                <a:solidFill>
                  <a:srgbClr val="0000FF"/>
                </a:solidFill>
                <a:latin typeface="Times New Roman" pitchFamily="18" charset="0"/>
                <a:cs typeface="Times New Roman" pitchFamily="18" charset="0"/>
              </a:rPr>
              <a:t>1/ Đối với chùm tia tới song song</a:t>
            </a:r>
            <a:endParaRPr lang="vi-VN" sz="2400" b="1" i="1" dirty="0">
              <a:solidFill>
                <a:srgbClr val="0000FF"/>
              </a:solidFill>
              <a:latin typeface="Times New Roman" pitchFamily="18" charset="0"/>
              <a:cs typeface="Times New Roman" pitchFamily="18" charset="0"/>
            </a:endParaRPr>
          </a:p>
        </p:txBody>
      </p:sp>
      <p:sp>
        <p:nvSpPr>
          <p:cNvPr id="14345" name="TextBox 10">
            <a:hlinkClick r:id="" action="ppaction://noaction"/>
          </p:cNvPr>
          <p:cNvSpPr txBox="1">
            <a:spLocks noChangeArrowheads="1"/>
          </p:cNvSpPr>
          <p:nvPr/>
        </p:nvSpPr>
        <p:spPr bwMode="auto">
          <a:xfrm>
            <a:off x="609600" y="3505200"/>
            <a:ext cx="2438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400" b="1" dirty="0">
                <a:solidFill>
                  <a:srgbClr val="0000FF"/>
                </a:solidFill>
                <a:latin typeface="Times New Roman" pitchFamily="18" charset="0"/>
                <a:cs typeface="Times New Roman" pitchFamily="18" charset="0"/>
              </a:rPr>
              <a:t>c/ Kết luận:</a:t>
            </a:r>
            <a:endParaRPr lang="vi-VN" sz="2400" b="1" dirty="0">
              <a:solidFill>
                <a:srgbClr val="0000FF"/>
              </a:solidFill>
              <a:latin typeface="Times New Roman" pitchFamily="18" charset="0"/>
              <a:cs typeface="Times New Roman" pitchFamily="18" charset="0"/>
            </a:endParaRPr>
          </a:p>
        </p:txBody>
      </p:sp>
      <p:sp>
        <p:nvSpPr>
          <p:cNvPr id="12" name="TextBox 11">
            <a:hlinkClick r:id="" action="ppaction://noaction"/>
          </p:cNvPr>
          <p:cNvSpPr txBox="1">
            <a:spLocks noChangeArrowheads="1"/>
          </p:cNvSpPr>
          <p:nvPr/>
        </p:nvSpPr>
        <p:spPr bwMode="auto">
          <a:xfrm>
            <a:off x="838200" y="3962400"/>
            <a:ext cx="7772400"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vi-VN" sz="2800" dirty="0">
                <a:solidFill>
                  <a:prstClr val="black"/>
                </a:solidFill>
                <a:latin typeface="Times New Roman" pitchFamily="18" charset="0"/>
                <a:cs typeface="Times New Roman" pitchFamily="18" charset="0"/>
              </a:rPr>
              <a:t>Chiếu một chùm tia tới song song lên một gương cầu lõm, ta thu được một chùm tia phản xạ ……… tại một điểm ở trước gương.</a:t>
            </a:r>
            <a:endParaRPr lang="vi-VN" sz="2800" b="1" dirty="0">
              <a:solidFill>
                <a:srgbClr val="0000FF"/>
              </a:solidFill>
              <a:latin typeface="Times New Roman" pitchFamily="18" charset="0"/>
              <a:cs typeface="Times New Roman" pitchFamily="18" charset="0"/>
            </a:endParaRPr>
          </a:p>
        </p:txBody>
      </p:sp>
      <p:sp>
        <p:nvSpPr>
          <p:cNvPr id="13" name="TextBox 12">
            <a:hlinkClick r:id="" action="ppaction://noaction"/>
          </p:cNvPr>
          <p:cNvSpPr txBox="1">
            <a:spLocks noChangeArrowheads="1"/>
          </p:cNvSpPr>
          <p:nvPr/>
        </p:nvSpPr>
        <p:spPr bwMode="auto">
          <a:xfrm>
            <a:off x="6400800" y="4419600"/>
            <a:ext cx="1143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dirty="0">
                <a:solidFill>
                  <a:srgbClr val="FF0000"/>
                </a:solidFill>
                <a:latin typeface="Times New Roman" pitchFamily="18" charset="0"/>
                <a:cs typeface="Times New Roman" pitchFamily="18" charset="0"/>
              </a:rPr>
              <a:t>hội tụ</a:t>
            </a:r>
            <a:endParaRPr lang="vi-VN" sz="2800" b="1" dirty="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713011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Guong cau lom"/>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276600" y="990600"/>
            <a:ext cx="5867400" cy="5592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4931" name="Line 3"/>
          <p:cNvSpPr>
            <a:spLocks noChangeShapeType="1"/>
          </p:cNvSpPr>
          <p:nvPr/>
        </p:nvSpPr>
        <p:spPr bwMode="auto">
          <a:xfrm>
            <a:off x="1676400" y="-533400"/>
            <a:ext cx="5410200" cy="3103563"/>
          </a:xfrm>
          <a:prstGeom prst="line">
            <a:avLst/>
          </a:prstGeom>
          <a:noFill/>
          <a:ln w="76200">
            <a:solidFill>
              <a:srgbClr val="FF3300"/>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24932" name="Line 4"/>
          <p:cNvSpPr>
            <a:spLocks noChangeShapeType="1"/>
          </p:cNvSpPr>
          <p:nvPr/>
        </p:nvSpPr>
        <p:spPr bwMode="auto">
          <a:xfrm flipH="1" flipV="1">
            <a:off x="533400" y="1524000"/>
            <a:ext cx="6553200" cy="1066800"/>
          </a:xfrm>
          <a:prstGeom prst="line">
            <a:avLst/>
          </a:prstGeom>
          <a:noFill/>
          <a:ln w="38100">
            <a:solidFill>
              <a:srgbClr val="FF3300"/>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24933" name="Line 5"/>
          <p:cNvSpPr>
            <a:spLocks noChangeShapeType="1"/>
          </p:cNvSpPr>
          <p:nvPr/>
        </p:nvSpPr>
        <p:spPr bwMode="auto">
          <a:xfrm>
            <a:off x="554038" y="-76200"/>
            <a:ext cx="6172200" cy="3505200"/>
          </a:xfrm>
          <a:prstGeom prst="line">
            <a:avLst/>
          </a:prstGeom>
          <a:noFill/>
          <a:ln w="76200">
            <a:solidFill>
              <a:srgbClr val="FFFF00"/>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24934" name="Line 6"/>
          <p:cNvSpPr>
            <a:spLocks noChangeShapeType="1"/>
          </p:cNvSpPr>
          <p:nvPr/>
        </p:nvSpPr>
        <p:spPr bwMode="auto">
          <a:xfrm>
            <a:off x="-381000" y="1295400"/>
            <a:ext cx="6172200" cy="3048000"/>
          </a:xfrm>
          <a:prstGeom prst="line">
            <a:avLst/>
          </a:prstGeom>
          <a:noFill/>
          <a:ln w="76200">
            <a:solidFill>
              <a:srgbClr val="00FF00"/>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24935" name="Line 7"/>
          <p:cNvSpPr>
            <a:spLocks noChangeShapeType="1"/>
          </p:cNvSpPr>
          <p:nvPr/>
        </p:nvSpPr>
        <p:spPr bwMode="auto">
          <a:xfrm flipH="1" flipV="1">
            <a:off x="3124200" y="-457200"/>
            <a:ext cx="2667000" cy="4800600"/>
          </a:xfrm>
          <a:prstGeom prst="line">
            <a:avLst/>
          </a:prstGeom>
          <a:noFill/>
          <a:ln w="38100">
            <a:solidFill>
              <a:srgbClr val="00FF00"/>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24936" name="Line 8"/>
          <p:cNvSpPr>
            <a:spLocks noChangeShapeType="1"/>
          </p:cNvSpPr>
          <p:nvPr/>
        </p:nvSpPr>
        <p:spPr bwMode="auto">
          <a:xfrm>
            <a:off x="-304800" y="457200"/>
            <a:ext cx="6781800" cy="3581400"/>
          </a:xfrm>
          <a:prstGeom prst="line">
            <a:avLst/>
          </a:prstGeom>
          <a:noFill/>
          <a:ln w="76200">
            <a:solidFill>
              <a:srgbClr val="9933FF"/>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24937" name="Line 9"/>
          <p:cNvSpPr>
            <a:spLocks noChangeShapeType="1"/>
          </p:cNvSpPr>
          <p:nvPr/>
        </p:nvSpPr>
        <p:spPr bwMode="auto">
          <a:xfrm flipH="1" flipV="1">
            <a:off x="1676400" y="-609600"/>
            <a:ext cx="4800600" cy="4648200"/>
          </a:xfrm>
          <a:prstGeom prst="line">
            <a:avLst/>
          </a:prstGeom>
          <a:noFill/>
          <a:ln w="38100">
            <a:solidFill>
              <a:srgbClr val="9933FF"/>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24938" name="Line 10"/>
          <p:cNvSpPr>
            <a:spLocks noChangeShapeType="1"/>
          </p:cNvSpPr>
          <p:nvPr/>
        </p:nvSpPr>
        <p:spPr bwMode="auto">
          <a:xfrm>
            <a:off x="2362200" y="2667000"/>
            <a:ext cx="533400" cy="228600"/>
          </a:xfrm>
          <a:prstGeom prst="line">
            <a:avLst/>
          </a:prstGeom>
          <a:noFill/>
          <a:ln w="57150">
            <a:solidFill>
              <a:srgbClr val="009900"/>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24939" name="Line 11"/>
          <p:cNvSpPr>
            <a:spLocks noChangeShapeType="1"/>
          </p:cNvSpPr>
          <p:nvPr/>
        </p:nvSpPr>
        <p:spPr bwMode="auto">
          <a:xfrm flipH="1" flipV="1">
            <a:off x="4779963" y="2514600"/>
            <a:ext cx="152400" cy="304800"/>
          </a:xfrm>
          <a:prstGeom prst="line">
            <a:avLst/>
          </a:prstGeom>
          <a:noFill/>
          <a:ln w="57150">
            <a:solidFill>
              <a:srgbClr val="009900"/>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24940" name="Line 12"/>
          <p:cNvSpPr>
            <a:spLocks noChangeShapeType="1"/>
          </p:cNvSpPr>
          <p:nvPr/>
        </p:nvSpPr>
        <p:spPr bwMode="auto">
          <a:xfrm>
            <a:off x="2971800" y="2209800"/>
            <a:ext cx="457200" cy="228600"/>
          </a:xfrm>
          <a:prstGeom prst="line">
            <a:avLst/>
          </a:prstGeom>
          <a:noFill/>
          <a:ln w="57150">
            <a:solidFill>
              <a:srgbClr val="990099"/>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24941" name="Line 13"/>
          <p:cNvSpPr>
            <a:spLocks noChangeShapeType="1"/>
          </p:cNvSpPr>
          <p:nvPr/>
        </p:nvSpPr>
        <p:spPr bwMode="auto">
          <a:xfrm flipH="1" flipV="1">
            <a:off x="5410200" y="2998788"/>
            <a:ext cx="457200" cy="430212"/>
          </a:xfrm>
          <a:prstGeom prst="line">
            <a:avLst/>
          </a:prstGeom>
          <a:noFill/>
          <a:ln w="57150">
            <a:solidFill>
              <a:srgbClr val="990099"/>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24942" name="Line 14"/>
          <p:cNvSpPr>
            <a:spLocks noChangeShapeType="1"/>
          </p:cNvSpPr>
          <p:nvPr/>
        </p:nvSpPr>
        <p:spPr bwMode="auto">
          <a:xfrm>
            <a:off x="2057400" y="762000"/>
            <a:ext cx="603250" cy="339725"/>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24943" name="Line 15"/>
          <p:cNvSpPr>
            <a:spLocks noChangeShapeType="1"/>
          </p:cNvSpPr>
          <p:nvPr/>
        </p:nvSpPr>
        <p:spPr bwMode="auto">
          <a:xfrm flipH="1" flipV="1">
            <a:off x="5334000" y="2646363"/>
            <a:ext cx="533400" cy="3048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24944" name="Line 16"/>
          <p:cNvSpPr>
            <a:spLocks noChangeShapeType="1"/>
          </p:cNvSpPr>
          <p:nvPr/>
        </p:nvSpPr>
        <p:spPr bwMode="auto">
          <a:xfrm>
            <a:off x="4205288" y="900113"/>
            <a:ext cx="554037" cy="339725"/>
          </a:xfrm>
          <a:prstGeom prst="line">
            <a:avLst/>
          </a:prstGeom>
          <a:noFill/>
          <a:ln w="57150">
            <a:solidFill>
              <a:srgbClr val="CC3300"/>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24945" name="Line 17"/>
          <p:cNvSpPr>
            <a:spLocks noChangeShapeType="1"/>
          </p:cNvSpPr>
          <p:nvPr/>
        </p:nvSpPr>
        <p:spPr bwMode="auto">
          <a:xfrm flipH="1" flipV="1">
            <a:off x="5562600" y="2320925"/>
            <a:ext cx="533400" cy="117475"/>
          </a:xfrm>
          <a:prstGeom prst="line">
            <a:avLst/>
          </a:prstGeom>
          <a:noFill/>
          <a:ln w="57150">
            <a:solidFill>
              <a:srgbClr val="CC3300"/>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24946" name="Oval 18"/>
          <p:cNvSpPr>
            <a:spLocks noChangeArrowheads="1"/>
          </p:cNvSpPr>
          <p:nvPr/>
        </p:nvSpPr>
        <p:spPr bwMode="auto">
          <a:xfrm>
            <a:off x="4324350" y="1676400"/>
            <a:ext cx="533400" cy="914400"/>
          </a:xfrm>
          <a:prstGeom prst="ellipse">
            <a:avLst/>
          </a:prstGeom>
          <a:noFill/>
          <a:ln w="5715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US">
              <a:solidFill>
                <a:srgbClr val="66FF33"/>
              </a:solidFill>
              <a:latin typeface="Arial" charset="0"/>
            </a:endParaRPr>
          </a:p>
        </p:txBody>
      </p:sp>
      <p:sp>
        <p:nvSpPr>
          <p:cNvPr id="124947" name="Line 19"/>
          <p:cNvSpPr>
            <a:spLocks noChangeShapeType="1"/>
          </p:cNvSpPr>
          <p:nvPr/>
        </p:nvSpPr>
        <p:spPr bwMode="auto">
          <a:xfrm rot="10992435" flipV="1">
            <a:off x="4648200" y="1295400"/>
            <a:ext cx="1371600" cy="914400"/>
          </a:xfrm>
          <a:prstGeom prst="line">
            <a:avLst/>
          </a:prstGeom>
          <a:noFill/>
          <a:ln w="76200">
            <a:solidFill>
              <a:srgbClr val="FF66FF"/>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24948" name="AutoShape 20"/>
          <p:cNvSpPr>
            <a:spLocks noChangeArrowheads="1"/>
          </p:cNvSpPr>
          <p:nvPr/>
        </p:nvSpPr>
        <p:spPr bwMode="auto">
          <a:xfrm rot="-149373">
            <a:off x="5610225" y="-177800"/>
            <a:ext cx="2971800" cy="1752600"/>
          </a:xfrm>
          <a:prstGeom prst="cloudCallout">
            <a:avLst>
              <a:gd name="adj1" fmla="val 10519"/>
              <a:gd name="adj2" fmla="val -16954"/>
            </a:avLst>
          </a:prstGeom>
          <a:noFill/>
          <a:ln w="38100">
            <a:solidFill>
              <a:srgbClr val="FF66FF"/>
            </a:solidFill>
            <a:round/>
            <a:headEnd/>
            <a:tailEnd/>
          </a:ln>
          <a:extLst>
            <a:ext uri="{909E8E84-426E-40DD-AFC4-6F175D3DCCD1}">
              <a14:hiddenFill xmlns="" xmlns:a14="http://schemas.microsoft.com/office/drawing/2010/main">
                <a:solidFill>
                  <a:srgbClr val="FFFFFF"/>
                </a:solidFill>
              </a14:hiddenFill>
            </a:ext>
          </a:extLst>
        </p:spPr>
        <p:txBody>
          <a:bodyPr/>
          <a:lstStyle/>
          <a:p>
            <a:pPr algn="ctr" fontAlgn="base">
              <a:spcBef>
                <a:spcPct val="0"/>
              </a:spcBef>
              <a:spcAft>
                <a:spcPct val="0"/>
              </a:spcAft>
            </a:pPr>
            <a:r>
              <a:rPr lang="en-US" sz="2800" b="1" dirty="0">
                <a:solidFill>
                  <a:srgbClr val="FF0000"/>
                </a:solidFill>
              </a:rPr>
              <a:t>Điểm hội tụ ánh sáng</a:t>
            </a:r>
          </a:p>
        </p:txBody>
      </p:sp>
      <p:grpSp>
        <p:nvGrpSpPr>
          <p:cNvPr id="2" name="Group 21"/>
          <p:cNvGrpSpPr>
            <a:grpSpLocks/>
          </p:cNvGrpSpPr>
          <p:nvPr/>
        </p:nvGrpSpPr>
        <p:grpSpPr bwMode="auto">
          <a:xfrm>
            <a:off x="11113" y="-463550"/>
            <a:ext cx="914400" cy="1219200"/>
            <a:chOff x="192" y="2880"/>
            <a:chExt cx="336" cy="550"/>
          </a:xfrm>
        </p:grpSpPr>
        <p:sp>
          <p:nvSpPr>
            <p:cNvPr id="15384" name="Oval 22"/>
            <p:cNvSpPr>
              <a:spLocks noChangeArrowheads="1"/>
            </p:cNvSpPr>
            <p:nvPr/>
          </p:nvSpPr>
          <p:spPr bwMode="auto">
            <a:xfrm>
              <a:off x="240" y="2880"/>
              <a:ext cx="288" cy="288"/>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endParaRPr lang="en-US">
                <a:solidFill>
                  <a:prstClr val="black"/>
                </a:solidFill>
                <a:latin typeface="Arial" charset="0"/>
              </a:endParaRPr>
            </a:p>
          </p:txBody>
        </p:sp>
        <p:pic>
          <p:nvPicPr>
            <p:cNvPr id="15385" name="Picture 23" descr="question_pop_up_from_box_rotate_hg_clr">
              <a:hlinkClick r:id="rId4" action="ppaction://hlinksldjump"/>
            </p:cNvPr>
            <p:cNvPicPr>
              <a:picLocks noChangeAspect="1" noChangeArrowheads="1" noCrop="1"/>
            </p:cNvPicPr>
            <p:nvPr/>
          </p:nvPicPr>
          <p:blipFill>
            <a:blip r:embed="rId5">
              <a:extLst>
                <a:ext uri="{28A0092B-C50C-407E-A947-70E740481C1C}">
                  <a14:useLocalDpi xmlns="" xmlns:a14="http://schemas.microsoft.com/office/drawing/2010/main" val="0"/>
                </a:ext>
              </a:extLst>
            </a:blip>
            <a:srcRect/>
            <a:stretch>
              <a:fillRect/>
            </a:stretch>
          </p:blipFill>
          <p:spPr bwMode="auto">
            <a:xfrm>
              <a:off x="192" y="3154"/>
              <a:ext cx="336" cy="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5382" name="Rectangle 24"/>
          <p:cNvSpPr>
            <a:spLocks noChangeArrowheads="1"/>
          </p:cNvSpPr>
          <p:nvPr/>
        </p:nvSpPr>
        <p:spPr bwMode="auto">
          <a:xfrm>
            <a:off x="765175" y="242888"/>
            <a:ext cx="914400" cy="609600"/>
          </a:xfrm>
          <a:prstGeom prst="rect">
            <a:avLst/>
          </a:prstGeom>
          <a:noFill/>
          <a:ln>
            <a:noFill/>
          </a:ln>
          <a:effectLst>
            <a:prstShdw prst="shdw17" dist="17961" dir="2700000">
              <a:schemeClr val="bg2"/>
            </a:prst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p>
            <a:pPr algn="ctr" fontAlgn="base">
              <a:spcBef>
                <a:spcPct val="0"/>
              </a:spcBef>
              <a:spcAft>
                <a:spcPct val="0"/>
              </a:spcAft>
            </a:pPr>
            <a:r>
              <a:rPr lang="en-US" sz="3600">
                <a:solidFill>
                  <a:prstClr val="black"/>
                </a:solidFill>
              </a:rPr>
              <a:t>C4</a:t>
            </a:r>
          </a:p>
        </p:txBody>
      </p:sp>
      <p:sp>
        <p:nvSpPr>
          <p:cNvPr id="124956" name="Rectangle 28"/>
          <p:cNvSpPr>
            <a:spLocks noChangeArrowheads="1"/>
          </p:cNvSpPr>
          <p:nvPr/>
        </p:nvSpPr>
        <p:spPr bwMode="auto">
          <a:xfrm>
            <a:off x="0" y="2789238"/>
            <a:ext cx="3200400" cy="4038600"/>
          </a:xfrm>
          <a:prstGeom prst="rect">
            <a:avLst/>
          </a:prstGeom>
          <a:noFill/>
          <a:ln>
            <a:noFill/>
          </a:ln>
          <a:effectLst>
            <a:prstShdw prst="shdw17" dist="17961" dir="2700000">
              <a:schemeClr val="bg2"/>
            </a:prst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r>
              <a:rPr lang="en-US" sz="2400" b="1" dirty="0">
                <a:solidFill>
                  <a:prstClr val="black"/>
                </a:solidFill>
              </a:rPr>
              <a:t>Do Mặt trời ở rất xa </a:t>
            </a:r>
          </a:p>
          <a:p>
            <a:pPr fontAlgn="base">
              <a:spcBef>
                <a:spcPct val="0"/>
              </a:spcBef>
              <a:spcAft>
                <a:spcPct val="0"/>
              </a:spcAft>
            </a:pPr>
            <a:r>
              <a:rPr lang="en-US" sz="2400" b="1" dirty="0">
                <a:solidFill>
                  <a:prstClr val="black"/>
                </a:solidFill>
              </a:rPr>
              <a:t>nên chùm tia tới gương</a:t>
            </a:r>
          </a:p>
          <a:p>
            <a:pPr fontAlgn="base">
              <a:spcBef>
                <a:spcPct val="0"/>
              </a:spcBef>
              <a:spcAft>
                <a:spcPct val="0"/>
              </a:spcAft>
            </a:pPr>
            <a:r>
              <a:rPr lang="en-US" sz="2400" b="1" dirty="0">
                <a:solidFill>
                  <a:prstClr val="black"/>
                </a:solidFill>
              </a:rPr>
              <a:t> xem như </a:t>
            </a:r>
            <a:r>
              <a:rPr lang="en-US" sz="2400" b="1" i="1" dirty="0">
                <a:solidFill>
                  <a:prstClr val="black"/>
                </a:solidFill>
              </a:rPr>
              <a:t>chùm tia song </a:t>
            </a:r>
          </a:p>
          <a:p>
            <a:pPr fontAlgn="base">
              <a:spcBef>
                <a:spcPct val="0"/>
              </a:spcBef>
              <a:spcAft>
                <a:spcPct val="0"/>
              </a:spcAft>
            </a:pPr>
            <a:r>
              <a:rPr lang="en-US" sz="2400" b="1" i="1" dirty="0">
                <a:solidFill>
                  <a:prstClr val="black"/>
                </a:solidFill>
              </a:rPr>
              <a:t>song</a:t>
            </a:r>
            <a:r>
              <a:rPr lang="en-US" sz="2400" b="1" dirty="0">
                <a:solidFill>
                  <a:prstClr val="black"/>
                </a:solidFill>
              </a:rPr>
              <a:t> cho </a:t>
            </a:r>
            <a:r>
              <a:rPr lang="en-US" sz="2400" b="1" i="1" dirty="0">
                <a:solidFill>
                  <a:prstClr val="black"/>
                </a:solidFill>
              </a:rPr>
              <a:t>chùm tia phản </a:t>
            </a:r>
          </a:p>
          <a:p>
            <a:pPr fontAlgn="base">
              <a:spcBef>
                <a:spcPct val="0"/>
              </a:spcBef>
              <a:spcAft>
                <a:spcPct val="0"/>
              </a:spcAft>
            </a:pPr>
            <a:r>
              <a:rPr lang="en-US" sz="2400" b="1" i="1" dirty="0">
                <a:solidFill>
                  <a:prstClr val="black"/>
                </a:solidFill>
              </a:rPr>
              <a:t>xạ hội tụ tại một điểm ở</a:t>
            </a:r>
          </a:p>
          <a:p>
            <a:pPr fontAlgn="base">
              <a:spcBef>
                <a:spcPct val="0"/>
              </a:spcBef>
              <a:spcAft>
                <a:spcPct val="0"/>
              </a:spcAft>
            </a:pPr>
            <a:r>
              <a:rPr lang="en-US" sz="2400" b="1" i="1" dirty="0">
                <a:solidFill>
                  <a:prstClr val="black"/>
                </a:solidFill>
              </a:rPr>
              <a:t> trước gương.</a:t>
            </a:r>
            <a:r>
              <a:rPr lang="en-US" sz="2400" b="1" dirty="0">
                <a:solidFill>
                  <a:prstClr val="black"/>
                </a:solidFill>
              </a:rPr>
              <a:t> Trong </a:t>
            </a:r>
          </a:p>
          <a:p>
            <a:pPr fontAlgn="base">
              <a:spcBef>
                <a:spcPct val="0"/>
              </a:spcBef>
              <a:spcAft>
                <a:spcPct val="0"/>
              </a:spcAft>
            </a:pPr>
            <a:r>
              <a:rPr lang="en-US" sz="2400" b="1" dirty="0">
                <a:solidFill>
                  <a:prstClr val="black"/>
                </a:solidFill>
              </a:rPr>
              <a:t>ánh sáng mặt trời có </a:t>
            </a:r>
          </a:p>
          <a:p>
            <a:pPr fontAlgn="base">
              <a:spcBef>
                <a:spcPct val="0"/>
              </a:spcBef>
              <a:spcAft>
                <a:spcPct val="0"/>
              </a:spcAft>
            </a:pPr>
            <a:r>
              <a:rPr lang="en-US" sz="2400" b="1" i="1" dirty="0">
                <a:solidFill>
                  <a:prstClr val="black"/>
                </a:solidFill>
              </a:rPr>
              <a:t>nhiệt năng</a:t>
            </a:r>
            <a:r>
              <a:rPr lang="en-US" sz="2400" b="1" dirty="0">
                <a:solidFill>
                  <a:prstClr val="black"/>
                </a:solidFill>
              </a:rPr>
              <a:t> nên vật để </a:t>
            </a:r>
          </a:p>
          <a:p>
            <a:pPr fontAlgn="base">
              <a:spcBef>
                <a:spcPct val="0"/>
              </a:spcBef>
              <a:spcAft>
                <a:spcPct val="0"/>
              </a:spcAft>
            </a:pPr>
            <a:r>
              <a:rPr lang="en-US" sz="2400" b="1" dirty="0">
                <a:solidFill>
                  <a:prstClr val="black"/>
                </a:solidFill>
              </a:rPr>
              <a:t>chỗ ánh sáng hội tụ sẽ </a:t>
            </a:r>
          </a:p>
          <a:p>
            <a:pPr fontAlgn="base">
              <a:spcBef>
                <a:spcPct val="0"/>
              </a:spcBef>
              <a:spcAft>
                <a:spcPct val="0"/>
              </a:spcAft>
            </a:pPr>
            <a:r>
              <a:rPr lang="en-US" sz="2400" b="1" i="1" dirty="0">
                <a:solidFill>
                  <a:prstClr val="black"/>
                </a:solidFill>
              </a:rPr>
              <a:t>nóng lên.</a:t>
            </a:r>
          </a:p>
        </p:txBody>
      </p:sp>
      <p:sp>
        <p:nvSpPr>
          <p:cNvPr id="26" name="TextBox 25"/>
          <p:cNvSpPr txBox="1"/>
          <p:nvPr/>
        </p:nvSpPr>
        <p:spPr>
          <a:xfrm>
            <a:off x="2133600" y="381000"/>
            <a:ext cx="3352800" cy="523220"/>
          </a:xfrm>
          <a:prstGeom prst="rect">
            <a:avLst/>
          </a:prstGeom>
          <a:noFill/>
        </p:spPr>
        <p:txBody>
          <a:bodyPr wrap="square" rtlCol="0">
            <a:spAutoFit/>
          </a:bodyPr>
          <a:lstStyle/>
          <a:p>
            <a:r>
              <a:rPr lang="en-US" sz="2800" b="1" dirty="0" smtClean="0">
                <a:solidFill>
                  <a:srgbClr val="0070C0"/>
                </a:solidFill>
              </a:rPr>
              <a:t>Vật cần nung nóng</a:t>
            </a:r>
            <a:endParaRPr lang="en-US" sz="2800" b="1" dirty="0">
              <a:solidFill>
                <a:srgbClr val="0070C0"/>
              </a:solidFill>
            </a:endParaRPr>
          </a:p>
        </p:txBody>
      </p:sp>
      <p:cxnSp>
        <p:nvCxnSpPr>
          <p:cNvPr id="30" name="Straight Connector 29"/>
          <p:cNvCxnSpPr/>
          <p:nvPr/>
        </p:nvCxnSpPr>
        <p:spPr>
          <a:xfrm rot="10800000">
            <a:off x="2590800" y="762000"/>
            <a:ext cx="1524000" cy="114300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7118126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4934"/>
                                        </p:tgtEl>
                                        <p:attrNameLst>
                                          <p:attrName>style.visibility</p:attrName>
                                        </p:attrNameLst>
                                      </p:cBhvr>
                                      <p:to>
                                        <p:strVal val="visible"/>
                                      </p:to>
                                    </p:set>
                                    <p:animEffect transition="in" filter="wipe(up)">
                                      <p:cBhvr>
                                        <p:cTn id="12" dur="2000"/>
                                        <p:tgtEl>
                                          <p:spTgt spid="124934"/>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24938"/>
                                        </p:tgtEl>
                                        <p:attrNameLst>
                                          <p:attrName>style.visibility</p:attrName>
                                        </p:attrNameLst>
                                      </p:cBhvr>
                                      <p:to>
                                        <p:strVal val="visible"/>
                                      </p:to>
                                    </p:set>
                                    <p:animEffect transition="in" filter="wipe(up)">
                                      <p:cBhvr>
                                        <p:cTn id="15" dur="2000"/>
                                        <p:tgtEl>
                                          <p:spTgt spid="12493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4939"/>
                                        </p:tgtEl>
                                        <p:attrNameLst>
                                          <p:attrName>style.visibility</p:attrName>
                                        </p:attrNameLst>
                                      </p:cBhvr>
                                      <p:to>
                                        <p:strVal val="visible"/>
                                      </p:to>
                                    </p:set>
                                    <p:animEffect transition="in" filter="wipe(down)">
                                      <p:cBhvr>
                                        <p:cTn id="20" dur="2000"/>
                                        <p:tgtEl>
                                          <p:spTgt spid="12493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4935"/>
                                        </p:tgtEl>
                                        <p:attrNameLst>
                                          <p:attrName>style.visibility</p:attrName>
                                        </p:attrNameLst>
                                      </p:cBhvr>
                                      <p:to>
                                        <p:strVal val="visible"/>
                                      </p:to>
                                    </p:set>
                                    <p:animEffect transition="in" filter="wipe(down)">
                                      <p:cBhvr>
                                        <p:cTn id="23" dur="2000"/>
                                        <p:tgtEl>
                                          <p:spTgt spid="12493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24936"/>
                                        </p:tgtEl>
                                        <p:attrNameLst>
                                          <p:attrName>style.visibility</p:attrName>
                                        </p:attrNameLst>
                                      </p:cBhvr>
                                      <p:to>
                                        <p:strVal val="visible"/>
                                      </p:to>
                                    </p:set>
                                    <p:animEffect transition="in" filter="wipe(up)">
                                      <p:cBhvr>
                                        <p:cTn id="28" dur="2000"/>
                                        <p:tgtEl>
                                          <p:spTgt spid="124936"/>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24940"/>
                                        </p:tgtEl>
                                        <p:attrNameLst>
                                          <p:attrName>style.visibility</p:attrName>
                                        </p:attrNameLst>
                                      </p:cBhvr>
                                      <p:to>
                                        <p:strVal val="visible"/>
                                      </p:to>
                                    </p:set>
                                    <p:animEffect transition="in" filter="wipe(up)">
                                      <p:cBhvr>
                                        <p:cTn id="31" dur="2000"/>
                                        <p:tgtEl>
                                          <p:spTgt spid="12494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24937"/>
                                        </p:tgtEl>
                                        <p:attrNameLst>
                                          <p:attrName>style.visibility</p:attrName>
                                        </p:attrNameLst>
                                      </p:cBhvr>
                                      <p:to>
                                        <p:strVal val="visible"/>
                                      </p:to>
                                    </p:set>
                                    <p:animEffect transition="in" filter="wipe(down)">
                                      <p:cBhvr>
                                        <p:cTn id="36" dur="2000"/>
                                        <p:tgtEl>
                                          <p:spTgt spid="124937"/>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24941"/>
                                        </p:tgtEl>
                                        <p:attrNameLst>
                                          <p:attrName>style.visibility</p:attrName>
                                        </p:attrNameLst>
                                      </p:cBhvr>
                                      <p:to>
                                        <p:strVal val="visible"/>
                                      </p:to>
                                    </p:set>
                                    <p:animEffect transition="in" filter="wipe(down)">
                                      <p:cBhvr>
                                        <p:cTn id="39" dur="2000"/>
                                        <p:tgtEl>
                                          <p:spTgt spid="12494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24933"/>
                                        </p:tgtEl>
                                        <p:attrNameLst>
                                          <p:attrName>style.visibility</p:attrName>
                                        </p:attrNameLst>
                                      </p:cBhvr>
                                      <p:to>
                                        <p:strVal val="visible"/>
                                      </p:to>
                                    </p:set>
                                    <p:animEffect transition="in" filter="wipe(up)">
                                      <p:cBhvr>
                                        <p:cTn id="44" dur="2000"/>
                                        <p:tgtEl>
                                          <p:spTgt spid="124933"/>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24942"/>
                                        </p:tgtEl>
                                        <p:attrNameLst>
                                          <p:attrName>style.visibility</p:attrName>
                                        </p:attrNameLst>
                                      </p:cBhvr>
                                      <p:to>
                                        <p:strVal val="visible"/>
                                      </p:to>
                                    </p:set>
                                    <p:animEffect transition="in" filter="wipe(up)">
                                      <p:cBhvr>
                                        <p:cTn id="47" dur="2000"/>
                                        <p:tgtEl>
                                          <p:spTgt spid="12494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1" nodeType="clickEffect">
                                  <p:stCondLst>
                                    <p:cond delay="0"/>
                                  </p:stCondLst>
                                  <p:childTnLst>
                                    <p:set>
                                      <p:cBhvr>
                                        <p:cTn id="51" dur="1" fill="hold">
                                          <p:stCondLst>
                                            <p:cond delay="0"/>
                                          </p:stCondLst>
                                        </p:cTn>
                                        <p:tgtEl>
                                          <p:spTgt spid="124933"/>
                                        </p:tgtEl>
                                        <p:attrNameLst>
                                          <p:attrName>style.visibility</p:attrName>
                                        </p:attrNameLst>
                                      </p:cBhvr>
                                      <p:to>
                                        <p:strVal val="visible"/>
                                      </p:to>
                                    </p:set>
                                    <p:animEffect transition="in" filter="wipe(down)">
                                      <p:cBhvr>
                                        <p:cTn id="52" dur="500"/>
                                        <p:tgtEl>
                                          <p:spTgt spid="124933"/>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24943"/>
                                        </p:tgtEl>
                                        <p:attrNameLst>
                                          <p:attrName>style.visibility</p:attrName>
                                        </p:attrNameLst>
                                      </p:cBhvr>
                                      <p:to>
                                        <p:strVal val="visible"/>
                                      </p:to>
                                    </p:set>
                                    <p:animEffect transition="in" filter="wipe(down)">
                                      <p:cBhvr>
                                        <p:cTn id="55" dur="500"/>
                                        <p:tgtEl>
                                          <p:spTgt spid="12494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24931"/>
                                        </p:tgtEl>
                                        <p:attrNameLst>
                                          <p:attrName>style.visibility</p:attrName>
                                        </p:attrNameLst>
                                      </p:cBhvr>
                                      <p:to>
                                        <p:strVal val="visible"/>
                                      </p:to>
                                    </p:set>
                                    <p:animEffect transition="in" filter="wipe(up)">
                                      <p:cBhvr>
                                        <p:cTn id="60" dur="2000"/>
                                        <p:tgtEl>
                                          <p:spTgt spid="124931"/>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124944"/>
                                        </p:tgtEl>
                                        <p:attrNameLst>
                                          <p:attrName>style.visibility</p:attrName>
                                        </p:attrNameLst>
                                      </p:cBhvr>
                                      <p:to>
                                        <p:strVal val="visible"/>
                                      </p:to>
                                    </p:set>
                                    <p:animEffect transition="in" filter="wipe(up)">
                                      <p:cBhvr>
                                        <p:cTn id="63" dur="2000"/>
                                        <p:tgtEl>
                                          <p:spTgt spid="124944"/>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24932"/>
                                        </p:tgtEl>
                                        <p:attrNameLst>
                                          <p:attrName>style.visibility</p:attrName>
                                        </p:attrNameLst>
                                      </p:cBhvr>
                                      <p:to>
                                        <p:strVal val="visible"/>
                                      </p:to>
                                    </p:set>
                                    <p:animEffect transition="in" filter="wipe(down)">
                                      <p:cBhvr>
                                        <p:cTn id="68" dur="2000"/>
                                        <p:tgtEl>
                                          <p:spTgt spid="124932"/>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24945"/>
                                        </p:tgtEl>
                                        <p:attrNameLst>
                                          <p:attrName>style.visibility</p:attrName>
                                        </p:attrNameLst>
                                      </p:cBhvr>
                                      <p:to>
                                        <p:strVal val="visible"/>
                                      </p:to>
                                    </p:set>
                                    <p:animEffect transition="in" filter="wipe(down)">
                                      <p:cBhvr>
                                        <p:cTn id="71" dur="2000"/>
                                        <p:tgtEl>
                                          <p:spTgt spid="124945"/>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24946"/>
                                        </p:tgtEl>
                                        <p:attrNameLst>
                                          <p:attrName>style.visibility</p:attrName>
                                        </p:attrNameLst>
                                      </p:cBhvr>
                                      <p:to>
                                        <p:strVal val="visible"/>
                                      </p:to>
                                    </p:set>
                                    <p:anim calcmode="lin" valueType="num">
                                      <p:cBhvr additive="base">
                                        <p:cTn id="76" dur="500" fill="hold"/>
                                        <p:tgtEl>
                                          <p:spTgt spid="124946"/>
                                        </p:tgtEl>
                                        <p:attrNameLst>
                                          <p:attrName>ppt_x</p:attrName>
                                        </p:attrNameLst>
                                      </p:cBhvr>
                                      <p:tavLst>
                                        <p:tav tm="0">
                                          <p:val>
                                            <p:strVal val="#ppt_x"/>
                                          </p:val>
                                        </p:tav>
                                        <p:tav tm="100000">
                                          <p:val>
                                            <p:strVal val="#ppt_x"/>
                                          </p:val>
                                        </p:tav>
                                      </p:tavLst>
                                    </p:anim>
                                    <p:anim calcmode="lin" valueType="num">
                                      <p:cBhvr additive="base">
                                        <p:cTn id="77" dur="500" fill="hold"/>
                                        <p:tgtEl>
                                          <p:spTgt spid="124946"/>
                                        </p:tgtEl>
                                        <p:attrNameLst>
                                          <p:attrName>ppt_y</p:attrName>
                                        </p:attrNameLst>
                                      </p:cBhvr>
                                      <p:tavLst>
                                        <p:tav tm="0">
                                          <p:val>
                                            <p:strVal val="1+#ppt_h/2"/>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8" presetClass="entr" presetSubtype="16" fill="hold" grpId="0" nodeType="clickEffect">
                                  <p:stCondLst>
                                    <p:cond delay="0"/>
                                  </p:stCondLst>
                                  <p:childTnLst>
                                    <p:set>
                                      <p:cBhvr>
                                        <p:cTn id="81" dur="1" fill="hold">
                                          <p:stCondLst>
                                            <p:cond delay="0"/>
                                          </p:stCondLst>
                                        </p:cTn>
                                        <p:tgtEl>
                                          <p:spTgt spid="124947"/>
                                        </p:tgtEl>
                                        <p:attrNameLst>
                                          <p:attrName>style.visibility</p:attrName>
                                        </p:attrNameLst>
                                      </p:cBhvr>
                                      <p:to>
                                        <p:strVal val="visible"/>
                                      </p:to>
                                    </p:set>
                                    <p:animEffect transition="in" filter="diamond(in)">
                                      <p:cBhvr>
                                        <p:cTn id="82" dur="1000"/>
                                        <p:tgtEl>
                                          <p:spTgt spid="124947"/>
                                        </p:tgtEl>
                                      </p:cBhvr>
                                    </p:animEffect>
                                  </p:childTnLst>
                                </p:cTn>
                              </p:par>
                              <p:par>
                                <p:cTn id="83" presetID="8" presetClass="entr" presetSubtype="16" fill="hold" grpId="0" nodeType="withEffect">
                                  <p:stCondLst>
                                    <p:cond delay="0"/>
                                  </p:stCondLst>
                                  <p:childTnLst>
                                    <p:set>
                                      <p:cBhvr>
                                        <p:cTn id="84" dur="1" fill="hold">
                                          <p:stCondLst>
                                            <p:cond delay="0"/>
                                          </p:stCondLst>
                                        </p:cTn>
                                        <p:tgtEl>
                                          <p:spTgt spid="124948"/>
                                        </p:tgtEl>
                                        <p:attrNameLst>
                                          <p:attrName>style.visibility</p:attrName>
                                        </p:attrNameLst>
                                      </p:cBhvr>
                                      <p:to>
                                        <p:strVal val="visible"/>
                                      </p:to>
                                    </p:set>
                                    <p:animEffect transition="in" filter="diamond(in)">
                                      <p:cBhvr>
                                        <p:cTn id="85" dur="1000"/>
                                        <p:tgtEl>
                                          <p:spTgt spid="124948"/>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8" presetClass="entr" presetSubtype="16" fill="hold" grpId="0" nodeType="clickEffect">
                                  <p:stCondLst>
                                    <p:cond delay="0"/>
                                  </p:stCondLst>
                                  <p:childTnLst>
                                    <p:set>
                                      <p:cBhvr>
                                        <p:cTn id="89" dur="1" fill="hold">
                                          <p:stCondLst>
                                            <p:cond delay="0"/>
                                          </p:stCondLst>
                                        </p:cTn>
                                        <p:tgtEl>
                                          <p:spTgt spid="124956"/>
                                        </p:tgtEl>
                                        <p:attrNameLst>
                                          <p:attrName>style.visibility</p:attrName>
                                        </p:attrNameLst>
                                      </p:cBhvr>
                                      <p:to>
                                        <p:strVal val="visible"/>
                                      </p:to>
                                    </p:set>
                                    <p:animEffect transition="in" filter="diamond(in)">
                                      <p:cBhvr>
                                        <p:cTn id="90" dur="1000"/>
                                        <p:tgtEl>
                                          <p:spTgt spid="124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animBg="1"/>
      <p:bldP spid="124932" grpId="0" animBg="1"/>
      <p:bldP spid="124933" grpId="0" animBg="1"/>
      <p:bldP spid="124933" grpId="1" animBg="1"/>
      <p:bldP spid="124934" grpId="0" animBg="1"/>
      <p:bldP spid="124935" grpId="0" animBg="1"/>
      <p:bldP spid="124936" grpId="0" animBg="1"/>
      <p:bldP spid="124937" grpId="0" animBg="1"/>
      <p:bldP spid="124938" grpId="0" animBg="1"/>
      <p:bldP spid="124939" grpId="0" animBg="1"/>
      <p:bldP spid="124940" grpId="0" animBg="1"/>
      <p:bldP spid="124941" grpId="0" animBg="1"/>
      <p:bldP spid="124942" grpId="0" animBg="1"/>
      <p:bldP spid="124943" grpId="0" animBg="1"/>
      <p:bldP spid="124944" grpId="0" animBg="1"/>
      <p:bldP spid="124945" grpId="0" animBg="1"/>
      <p:bldP spid="124946" grpId="0" animBg="1"/>
      <p:bldP spid="124947" grpId="0" animBg="1"/>
      <p:bldP spid="124948" grpId="0" animBg="1"/>
      <p:bldP spid="12495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905000" y="228600"/>
            <a:ext cx="4953000" cy="584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fontAlgn="base">
              <a:spcBef>
                <a:spcPct val="0"/>
              </a:spcBef>
              <a:spcAft>
                <a:spcPct val="0"/>
              </a:spcAft>
              <a:defRPr/>
            </a:pPr>
            <a:r>
              <a:rPr lang="vi-VN" sz="3200" b="1" i="1" dirty="0">
                <a:solidFill>
                  <a:srgbClr val="FF0000"/>
                </a:solidFill>
              </a:rPr>
              <a:t>B</a:t>
            </a:r>
            <a:r>
              <a:rPr lang="en-US" sz="3200" b="1" i="1" dirty="0">
                <a:solidFill>
                  <a:srgbClr val="FF0000"/>
                </a:solidFill>
              </a:rPr>
              <a:t>à</a:t>
            </a:r>
            <a:r>
              <a:rPr lang="vi-VN" sz="3200" b="1" i="1" dirty="0">
                <a:solidFill>
                  <a:srgbClr val="FF0000"/>
                </a:solidFill>
              </a:rPr>
              <a:t>i 8: GƯƠNG CẦU LÕM</a:t>
            </a:r>
          </a:p>
        </p:txBody>
      </p:sp>
      <p:sp>
        <p:nvSpPr>
          <p:cNvPr id="16387" name="TextBox 5"/>
          <p:cNvSpPr txBox="1">
            <a:spLocks noChangeArrowheads="1"/>
          </p:cNvSpPr>
          <p:nvPr/>
        </p:nvSpPr>
        <p:spPr bwMode="auto">
          <a:xfrm>
            <a:off x="304800" y="914400"/>
            <a:ext cx="5715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dirty="0" smtClean="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Gương cầu lõm là gì?</a:t>
            </a:r>
          </a:p>
        </p:txBody>
      </p:sp>
      <p:sp>
        <p:nvSpPr>
          <p:cNvPr id="16388" name="TextBox 8"/>
          <p:cNvSpPr txBox="1">
            <a:spLocks noChangeArrowheads="1"/>
          </p:cNvSpPr>
          <p:nvPr/>
        </p:nvSpPr>
        <p:spPr bwMode="auto">
          <a:xfrm>
            <a:off x="228600" y="1371600"/>
            <a:ext cx="70104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dirty="0" smtClean="0">
                <a:solidFill>
                  <a:srgbClr val="FF0000"/>
                </a:solidFill>
                <a:latin typeface="Times New Roman" pitchFamily="18" charset="0"/>
                <a:cs typeface="Times New Roman" pitchFamily="18" charset="0"/>
              </a:rPr>
              <a:t>I</a:t>
            </a:r>
            <a:r>
              <a:rPr lang="en-US" sz="2800" b="1" dirty="0">
                <a:solidFill>
                  <a:srgbClr val="FF0000"/>
                </a:solidFill>
                <a:latin typeface="Times New Roman" pitchFamily="18" charset="0"/>
                <a:cs typeface="Times New Roman" pitchFamily="18" charset="0"/>
              </a:rPr>
              <a:t>. Ảnh của vật tạo bởi gương cầu lõm:</a:t>
            </a:r>
          </a:p>
        </p:txBody>
      </p:sp>
      <p:sp>
        <p:nvSpPr>
          <p:cNvPr id="16389" name="TextBox 22"/>
          <p:cNvSpPr txBox="1">
            <a:spLocks noChangeArrowheads="1"/>
          </p:cNvSpPr>
          <p:nvPr/>
        </p:nvSpPr>
        <p:spPr bwMode="auto">
          <a:xfrm>
            <a:off x="244475" y="1828800"/>
            <a:ext cx="70104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dirty="0" smtClean="0">
                <a:solidFill>
                  <a:srgbClr val="FF0000"/>
                </a:solidFill>
                <a:latin typeface="Times New Roman" pitchFamily="18" charset="0"/>
                <a:cs typeface="Times New Roman" pitchFamily="18" charset="0"/>
              </a:rPr>
              <a:t>II. </a:t>
            </a:r>
            <a:r>
              <a:rPr lang="en-US" sz="2800" b="1" dirty="0">
                <a:solidFill>
                  <a:srgbClr val="FF0000"/>
                </a:solidFill>
                <a:latin typeface="Times New Roman" pitchFamily="18" charset="0"/>
                <a:cs typeface="Times New Roman" pitchFamily="18" charset="0"/>
              </a:rPr>
              <a:t>Sự phản xạ trên gương cầu lõm:</a:t>
            </a:r>
          </a:p>
        </p:txBody>
      </p:sp>
      <p:sp>
        <p:nvSpPr>
          <p:cNvPr id="16390" name="TextBox 5">
            <a:hlinkClick r:id="" action="ppaction://noaction"/>
          </p:cNvPr>
          <p:cNvSpPr txBox="1">
            <a:spLocks noChangeArrowheads="1"/>
          </p:cNvSpPr>
          <p:nvPr/>
        </p:nvSpPr>
        <p:spPr bwMode="auto">
          <a:xfrm>
            <a:off x="609600" y="2667000"/>
            <a:ext cx="40386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400" b="1" dirty="0">
                <a:solidFill>
                  <a:srgbClr val="0000FF"/>
                </a:solidFill>
                <a:latin typeface="Times New Roman" pitchFamily="18" charset="0"/>
                <a:cs typeface="Times New Roman" pitchFamily="18" charset="0"/>
              </a:rPr>
              <a:t>a</a:t>
            </a:r>
            <a:r>
              <a:rPr lang="vi-VN" sz="2400" b="1" dirty="0">
                <a:solidFill>
                  <a:srgbClr val="0000FF"/>
                </a:solidFill>
                <a:latin typeface="Times New Roman" pitchFamily="18" charset="0"/>
                <a:cs typeface="Times New Roman" pitchFamily="18" charset="0"/>
              </a:rPr>
              <a:t>/</a:t>
            </a:r>
            <a:r>
              <a:rPr lang="en-US" sz="2400" b="1" dirty="0">
                <a:solidFill>
                  <a:srgbClr val="0000FF"/>
                </a:solidFill>
                <a:latin typeface="Times New Roman" pitchFamily="18" charset="0"/>
                <a:cs typeface="Times New Roman" pitchFamily="18" charset="0"/>
              </a:rPr>
              <a:t> </a:t>
            </a:r>
            <a:r>
              <a:rPr lang="vi-VN" sz="2400" b="1" dirty="0">
                <a:solidFill>
                  <a:srgbClr val="0000FF"/>
                </a:solidFill>
                <a:latin typeface="Times New Roman" pitchFamily="18" charset="0"/>
                <a:cs typeface="Times New Roman" pitchFamily="18" charset="0"/>
              </a:rPr>
              <a:t>Các bước thí nghiệm:</a:t>
            </a:r>
          </a:p>
        </p:txBody>
      </p:sp>
      <p:sp>
        <p:nvSpPr>
          <p:cNvPr id="16391" name="TextBox 8">
            <a:hlinkClick r:id="" action="ppaction://noaction"/>
          </p:cNvPr>
          <p:cNvSpPr txBox="1">
            <a:spLocks noChangeArrowheads="1"/>
          </p:cNvSpPr>
          <p:nvPr/>
        </p:nvSpPr>
        <p:spPr bwMode="auto">
          <a:xfrm>
            <a:off x="609600" y="3048000"/>
            <a:ext cx="2438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400" b="1" dirty="0">
                <a:solidFill>
                  <a:srgbClr val="0000FF"/>
                </a:solidFill>
                <a:latin typeface="Times New Roman" pitchFamily="18" charset="0"/>
                <a:cs typeface="Times New Roman" pitchFamily="18" charset="0"/>
              </a:rPr>
              <a:t>b/ T</a:t>
            </a:r>
            <a:r>
              <a:rPr lang="vi-VN" sz="2400" b="1" dirty="0">
                <a:solidFill>
                  <a:srgbClr val="0000FF"/>
                </a:solidFill>
                <a:latin typeface="Times New Roman" pitchFamily="18" charset="0"/>
                <a:cs typeface="Times New Roman" pitchFamily="18" charset="0"/>
              </a:rPr>
              <a:t>hí nghiệm:</a:t>
            </a:r>
          </a:p>
        </p:txBody>
      </p:sp>
      <p:sp>
        <p:nvSpPr>
          <p:cNvPr id="16392" name="TextBox 9">
            <a:hlinkClick r:id="" action="ppaction://noaction"/>
          </p:cNvPr>
          <p:cNvSpPr txBox="1">
            <a:spLocks noChangeArrowheads="1"/>
          </p:cNvSpPr>
          <p:nvPr/>
        </p:nvSpPr>
        <p:spPr bwMode="auto">
          <a:xfrm>
            <a:off x="381000" y="2286000"/>
            <a:ext cx="57150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400" b="1" i="1" dirty="0">
                <a:solidFill>
                  <a:srgbClr val="0000FF"/>
                </a:solidFill>
                <a:latin typeface="Times New Roman" pitchFamily="18" charset="0"/>
                <a:cs typeface="Times New Roman" pitchFamily="18" charset="0"/>
              </a:rPr>
              <a:t>1/ Đối với chùm tia tới song song</a:t>
            </a:r>
            <a:endParaRPr lang="vi-VN" sz="2400" b="1" i="1" dirty="0">
              <a:solidFill>
                <a:srgbClr val="0000FF"/>
              </a:solidFill>
              <a:latin typeface="Times New Roman" pitchFamily="18" charset="0"/>
              <a:cs typeface="Times New Roman" pitchFamily="18" charset="0"/>
            </a:endParaRPr>
          </a:p>
        </p:txBody>
      </p:sp>
      <p:sp>
        <p:nvSpPr>
          <p:cNvPr id="16393" name="TextBox 10">
            <a:hlinkClick r:id="" action="ppaction://noaction"/>
          </p:cNvPr>
          <p:cNvSpPr txBox="1">
            <a:spLocks noChangeArrowheads="1"/>
          </p:cNvSpPr>
          <p:nvPr/>
        </p:nvSpPr>
        <p:spPr bwMode="auto">
          <a:xfrm>
            <a:off x="609600" y="3505200"/>
            <a:ext cx="2438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400" b="1" dirty="0">
                <a:solidFill>
                  <a:srgbClr val="0000FF"/>
                </a:solidFill>
                <a:latin typeface="Times New Roman" pitchFamily="18" charset="0"/>
                <a:cs typeface="Times New Roman" pitchFamily="18" charset="0"/>
              </a:rPr>
              <a:t>c/ Kết luận:</a:t>
            </a:r>
            <a:endParaRPr lang="vi-VN" sz="2400" b="1" dirty="0">
              <a:solidFill>
                <a:srgbClr val="0000FF"/>
              </a:solidFill>
              <a:latin typeface="Times New Roman" pitchFamily="18" charset="0"/>
              <a:cs typeface="Times New Roman" pitchFamily="18" charset="0"/>
            </a:endParaRPr>
          </a:p>
        </p:txBody>
      </p:sp>
      <p:sp>
        <p:nvSpPr>
          <p:cNvPr id="16394" name="TextBox 13">
            <a:hlinkClick r:id="" action="ppaction://noaction"/>
          </p:cNvPr>
          <p:cNvSpPr txBox="1">
            <a:spLocks noChangeArrowheads="1"/>
          </p:cNvSpPr>
          <p:nvPr/>
        </p:nvSpPr>
        <p:spPr bwMode="auto">
          <a:xfrm>
            <a:off x="304800" y="3962400"/>
            <a:ext cx="48768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400" b="1" i="1" dirty="0">
                <a:solidFill>
                  <a:srgbClr val="0000FF"/>
                </a:solidFill>
                <a:latin typeface="Times New Roman" pitchFamily="18" charset="0"/>
                <a:cs typeface="Times New Roman" pitchFamily="18" charset="0"/>
              </a:rPr>
              <a:t>2/ Đối với chùm tia tới phân kỳ:</a:t>
            </a:r>
            <a:endParaRPr lang="vi-VN" sz="2400" b="1" i="1" dirty="0">
              <a:solidFill>
                <a:srgbClr val="0000FF"/>
              </a:solidFill>
              <a:latin typeface="Times New Roman" pitchFamily="18" charset="0"/>
              <a:cs typeface="Times New Roman" pitchFamily="18" charset="0"/>
            </a:endParaRPr>
          </a:p>
        </p:txBody>
      </p:sp>
      <p:sp>
        <p:nvSpPr>
          <p:cNvPr id="15" name="Rectangle 6"/>
          <p:cNvSpPr>
            <a:spLocks noGrp="1" noChangeArrowheads="1"/>
          </p:cNvSpPr>
          <p:nvPr>
            <p:ph idx="1"/>
          </p:nvPr>
        </p:nvSpPr>
        <p:spPr>
          <a:xfrm>
            <a:off x="457200" y="4876800"/>
            <a:ext cx="8686800" cy="1981200"/>
          </a:xfrm>
        </p:spPr>
        <p:txBody>
          <a:bodyPr/>
          <a:lstStyle/>
          <a:p>
            <a:pPr eaLnBrk="1" hangingPunct="1"/>
            <a:r>
              <a:rPr lang="vi-VN" sz="2600" dirty="0" smtClean="0"/>
              <a:t>Điều chỉnh đèn chiếu để phát ra chùm sáng phân kì.</a:t>
            </a:r>
          </a:p>
          <a:p>
            <a:pPr eaLnBrk="1" hangingPunct="1"/>
            <a:r>
              <a:rPr lang="vi-VN" sz="2600" dirty="0" smtClean="0"/>
              <a:t>Chiếu chùm sáng phân kì này tới một gương cầu lõm.</a:t>
            </a:r>
          </a:p>
          <a:p>
            <a:pPr eaLnBrk="1" hangingPunct="1"/>
            <a:r>
              <a:rPr lang="vi-VN" sz="2600" dirty="0" smtClean="0"/>
              <a:t>Di chuyển đèn chiếu từ từ để tìm vị trí thu được chùm phản xạ là song song.</a:t>
            </a:r>
          </a:p>
        </p:txBody>
      </p:sp>
      <p:sp>
        <p:nvSpPr>
          <p:cNvPr id="16" name="TextBox 15">
            <a:hlinkClick r:id="" action="ppaction://noaction"/>
          </p:cNvPr>
          <p:cNvSpPr txBox="1">
            <a:spLocks noChangeArrowheads="1"/>
          </p:cNvSpPr>
          <p:nvPr/>
        </p:nvSpPr>
        <p:spPr bwMode="auto">
          <a:xfrm>
            <a:off x="533400" y="4419600"/>
            <a:ext cx="2438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400" b="1" dirty="0">
                <a:solidFill>
                  <a:srgbClr val="0000FF"/>
                </a:solidFill>
                <a:latin typeface="Times New Roman" pitchFamily="18" charset="0"/>
                <a:cs typeface="Times New Roman" pitchFamily="18" charset="0"/>
              </a:rPr>
              <a:t>a/ T</a:t>
            </a:r>
            <a:r>
              <a:rPr lang="vi-VN" sz="2400" b="1" dirty="0">
                <a:solidFill>
                  <a:srgbClr val="0000FF"/>
                </a:solidFill>
                <a:latin typeface="Times New Roman" pitchFamily="18" charset="0"/>
                <a:cs typeface="Times New Roman" pitchFamily="18" charset="0"/>
              </a:rPr>
              <a:t>hí nghiệm:</a:t>
            </a:r>
          </a:p>
        </p:txBody>
      </p:sp>
    </p:spTree>
    <p:extLst>
      <p:ext uri="{BB962C8B-B14F-4D97-AF65-F5344CB8AC3E}">
        <p14:creationId xmlns="" xmlns:p14="http://schemas.microsoft.com/office/powerpoint/2010/main" val="2546459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wipe(up)">
                                      <p:cBhvr>
                                        <p:cTn id="13" dur="500"/>
                                        <p:tgtEl>
                                          <p:spTgt spid="1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5">
                                            <p:txEl>
                                              <p:pRg st="1" end="1"/>
                                            </p:txEl>
                                          </p:spTgt>
                                        </p:tgtEl>
                                        <p:attrNameLst>
                                          <p:attrName>style.visibility</p:attrName>
                                        </p:attrNameLst>
                                      </p:cBhvr>
                                      <p:to>
                                        <p:strVal val="visible"/>
                                      </p:to>
                                    </p:set>
                                    <p:animEffect transition="in" filter="wipe(up)">
                                      <p:cBhvr>
                                        <p:cTn id="18" dur="500"/>
                                        <p:tgtEl>
                                          <p:spTgt spid="1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Effect transition="in" filter="wipe(up)">
                                      <p:cBhvr>
                                        <p:cTn id="23"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00200" y="3352800"/>
            <a:ext cx="2284413" cy="1778000"/>
            <a:chOff x="835" y="2208"/>
            <a:chExt cx="1439" cy="1120"/>
          </a:xfrm>
        </p:grpSpPr>
        <p:sp>
          <p:nvSpPr>
            <p:cNvPr id="17434" name="Freeform 3"/>
            <p:cNvSpPr>
              <a:spLocks/>
            </p:cNvSpPr>
            <p:nvPr/>
          </p:nvSpPr>
          <p:spPr bwMode="auto">
            <a:xfrm rot="-158215">
              <a:off x="1676" y="2215"/>
              <a:ext cx="492" cy="732"/>
            </a:xfrm>
            <a:custGeom>
              <a:avLst/>
              <a:gdLst>
                <a:gd name="T0" fmla="*/ 360 w 492"/>
                <a:gd name="T1" fmla="*/ 0 h 732"/>
                <a:gd name="T2" fmla="*/ 144 w 492"/>
                <a:gd name="T3" fmla="*/ 180 h 732"/>
                <a:gd name="T4" fmla="*/ 120 w 492"/>
                <a:gd name="T5" fmla="*/ 336 h 732"/>
                <a:gd name="T6" fmla="*/ 0 w 492"/>
                <a:gd name="T7" fmla="*/ 432 h 732"/>
                <a:gd name="T8" fmla="*/ 24 w 492"/>
                <a:gd name="T9" fmla="*/ 528 h 732"/>
                <a:gd name="T10" fmla="*/ 84 w 492"/>
                <a:gd name="T11" fmla="*/ 684 h 732"/>
                <a:gd name="T12" fmla="*/ 192 w 492"/>
                <a:gd name="T13" fmla="*/ 660 h 732"/>
                <a:gd name="T14" fmla="*/ 324 w 492"/>
                <a:gd name="T15" fmla="*/ 732 h 732"/>
                <a:gd name="T16" fmla="*/ 492 w 492"/>
                <a:gd name="T17" fmla="*/ 672 h 7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732"/>
                <a:gd name="T29" fmla="*/ 492 w 492"/>
                <a:gd name="T30" fmla="*/ 732 h 7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732">
                  <a:moveTo>
                    <a:pt x="360" y="0"/>
                  </a:moveTo>
                  <a:lnTo>
                    <a:pt x="144" y="180"/>
                  </a:lnTo>
                  <a:lnTo>
                    <a:pt x="120" y="336"/>
                  </a:lnTo>
                  <a:lnTo>
                    <a:pt x="0" y="432"/>
                  </a:lnTo>
                  <a:lnTo>
                    <a:pt x="24" y="528"/>
                  </a:lnTo>
                  <a:lnTo>
                    <a:pt x="84" y="684"/>
                  </a:lnTo>
                  <a:lnTo>
                    <a:pt x="192" y="660"/>
                  </a:lnTo>
                  <a:lnTo>
                    <a:pt x="324" y="732"/>
                  </a:lnTo>
                  <a:lnTo>
                    <a:pt x="492" y="672"/>
                  </a:lnTo>
                </a:path>
              </a:pathLst>
            </a:custGeom>
            <a:gradFill rotWithShape="1">
              <a:gsLst>
                <a:gs pos="0">
                  <a:srgbClr val="FFFFFF"/>
                </a:gs>
                <a:gs pos="100000">
                  <a:srgbClr val="C0C0C0"/>
                </a:gs>
              </a:gsLst>
              <a:lin ang="5400000" scaled="1"/>
            </a:gradFill>
            <a:ln w="9525">
              <a:solidFill>
                <a:schemeClr val="tx1"/>
              </a:solidFill>
              <a:round/>
              <a:headEnd/>
              <a:tailEnd/>
            </a:ln>
          </p:spPr>
          <p:txBody>
            <a:bodyPr/>
            <a:lstStyle/>
            <a:p>
              <a:pPr fontAlgn="base">
                <a:spcBef>
                  <a:spcPct val="0"/>
                </a:spcBef>
                <a:spcAft>
                  <a:spcPct val="0"/>
                </a:spcAft>
              </a:pPr>
              <a:endParaRPr lang="en-US">
                <a:solidFill>
                  <a:srgbClr val="0000FF"/>
                </a:solidFill>
                <a:latin typeface="Arial" charset="0"/>
              </a:endParaRPr>
            </a:p>
          </p:txBody>
        </p:sp>
        <p:sp>
          <p:nvSpPr>
            <p:cNvPr id="91140" name="Oval 4"/>
            <p:cNvSpPr>
              <a:spLocks noChangeArrowheads="1"/>
            </p:cNvSpPr>
            <p:nvPr/>
          </p:nvSpPr>
          <p:spPr bwMode="auto">
            <a:xfrm rot="31879680">
              <a:off x="1937" y="2208"/>
              <a:ext cx="337" cy="672"/>
            </a:xfrm>
            <a:prstGeom prst="ellipse">
              <a:avLst/>
            </a:prstGeom>
            <a:solidFill>
              <a:schemeClr val="accent1"/>
            </a:solidFill>
            <a:ln w="9525">
              <a:solidFill>
                <a:schemeClr val="tx1"/>
              </a:solidFill>
              <a:round/>
              <a:headEnd/>
              <a:tailEnd/>
            </a:ln>
            <a:effectLst>
              <a:outerShdw dist="107763" dir="8100000" algn="ctr" rotWithShape="0">
                <a:schemeClr val="bg2">
                  <a:alpha val="50000"/>
                </a:schemeClr>
              </a:outerShdw>
            </a:effectLst>
          </p:spPr>
          <p:txBody>
            <a:bodyPr wrap="none" anchor="ctr"/>
            <a:lstStyle/>
            <a:p>
              <a:pPr fontAlgn="base">
                <a:spcBef>
                  <a:spcPct val="0"/>
                </a:spcBef>
                <a:spcAft>
                  <a:spcPct val="0"/>
                </a:spcAft>
                <a:defRPr/>
              </a:pPr>
              <a:endParaRPr lang="en-US">
                <a:solidFill>
                  <a:srgbClr val="0000FF"/>
                </a:solidFill>
                <a:latin typeface="Arial" charset="0"/>
              </a:endParaRPr>
            </a:p>
          </p:txBody>
        </p:sp>
        <p:sp>
          <p:nvSpPr>
            <p:cNvPr id="91141" name="Oval 5"/>
            <p:cNvSpPr>
              <a:spLocks noChangeArrowheads="1"/>
            </p:cNvSpPr>
            <p:nvPr/>
          </p:nvSpPr>
          <p:spPr bwMode="auto">
            <a:xfrm rot="31941588">
              <a:off x="1960" y="2252"/>
              <a:ext cx="300" cy="585"/>
            </a:xfrm>
            <a:prstGeom prst="ellipse">
              <a:avLst/>
            </a:prstGeom>
            <a:gradFill rotWithShape="1">
              <a:gsLst>
                <a:gs pos="0">
                  <a:schemeClr val="accent1"/>
                </a:gs>
                <a:gs pos="100000">
                  <a:schemeClr val="accent1">
                    <a:gamma/>
                    <a:tint val="25490"/>
                    <a:invGamma/>
                  </a:schemeClr>
                </a:gs>
              </a:gsLst>
              <a:path path="shape">
                <a:fillToRect l="50000" t="50000" r="50000" b="50000"/>
              </a:path>
            </a:gradFill>
            <a:ln w="9525">
              <a:solidFill>
                <a:schemeClr val="bg2"/>
              </a:solidFill>
              <a:round/>
              <a:headEnd/>
              <a:tailEnd/>
            </a:ln>
            <a:effectLst/>
          </p:spPr>
          <p:txBody>
            <a:bodyPr wrap="none" anchor="ctr"/>
            <a:lstStyle/>
            <a:p>
              <a:pPr fontAlgn="base">
                <a:spcBef>
                  <a:spcPct val="0"/>
                </a:spcBef>
                <a:spcAft>
                  <a:spcPct val="0"/>
                </a:spcAft>
                <a:defRPr/>
              </a:pPr>
              <a:endParaRPr lang="en-US">
                <a:solidFill>
                  <a:srgbClr val="0000FF"/>
                </a:solidFill>
                <a:latin typeface="Arial" charset="0"/>
              </a:endParaRPr>
            </a:p>
          </p:txBody>
        </p:sp>
        <p:sp>
          <p:nvSpPr>
            <p:cNvPr id="91142" name="Freeform 6"/>
            <p:cNvSpPr>
              <a:spLocks/>
            </p:cNvSpPr>
            <p:nvPr/>
          </p:nvSpPr>
          <p:spPr bwMode="auto">
            <a:xfrm rot="-158215">
              <a:off x="873" y="2663"/>
              <a:ext cx="914" cy="665"/>
            </a:xfrm>
            <a:custGeom>
              <a:avLst/>
              <a:gdLst/>
              <a:ahLst/>
              <a:cxnLst>
                <a:cxn ang="0">
                  <a:pos x="833" y="0"/>
                </a:cxn>
                <a:cxn ang="0">
                  <a:pos x="8" y="404"/>
                </a:cxn>
                <a:cxn ang="0">
                  <a:pos x="0" y="501"/>
                </a:cxn>
                <a:cxn ang="0">
                  <a:pos x="29" y="595"/>
                </a:cxn>
                <a:cxn ang="0">
                  <a:pos x="92" y="665"/>
                </a:cxn>
                <a:cxn ang="0">
                  <a:pos x="914" y="266"/>
                </a:cxn>
              </a:cxnLst>
              <a:rect l="0" t="0" r="r" b="b"/>
              <a:pathLst>
                <a:path w="914" h="665">
                  <a:moveTo>
                    <a:pt x="833" y="0"/>
                  </a:moveTo>
                  <a:lnTo>
                    <a:pt x="8" y="404"/>
                  </a:lnTo>
                  <a:lnTo>
                    <a:pt x="0" y="501"/>
                  </a:lnTo>
                  <a:lnTo>
                    <a:pt x="29" y="595"/>
                  </a:lnTo>
                  <a:lnTo>
                    <a:pt x="92" y="665"/>
                  </a:lnTo>
                  <a:lnTo>
                    <a:pt x="914" y="266"/>
                  </a:lnTo>
                </a:path>
              </a:pathLst>
            </a:custGeom>
            <a:gradFill rotWithShape="1">
              <a:gsLst>
                <a:gs pos="0">
                  <a:schemeClr val="bg2">
                    <a:gamma/>
                    <a:tint val="0"/>
                    <a:invGamma/>
                  </a:schemeClr>
                </a:gs>
                <a:gs pos="100000">
                  <a:schemeClr val="bg2"/>
                </a:gs>
              </a:gsLst>
              <a:lin ang="5400000" scaled="1"/>
            </a:gradFill>
            <a:ln w="9525">
              <a:solidFill>
                <a:schemeClr val="tx1"/>
              </a:solidFill>
              <a:round/>
              <a:headEnd/>
              <a:tailEnd/>
            </a:ln>
            <a:effectLst/>
          </p:spPr>
          <p:txBody>
            <a:bodyPr/>
            <a:lstStyle/>
            <a:p>
              <a:pPr fontAlgn="base">
                <a:spcBef>
                  <a:spcPct val="0"/>
                </a:spcBef>
                <a:spcAft>
                  <a:spcPct val="0"/>
                </a:spcAft>
                <a:defRPr/>
              </a:pPr>
              <a:endParaRPr lang="en-US">
                <a:solidFill>
                  <a:srgbClr val="0000FF"/>
                </a:solidFill>
                <a:latin typeface="Arial" charset="0"/>
              </a:endParaRPr>
            </a:p>
          </p:txBody>
        </p:sp>
        <p:sp>
          <p:nvSpPr>
            <p:cNvPr id="17438" name="Arc 7"/>
            <p:cNvSpPr>
              <a:spLocks/>
            </p:cNvSpPr>
            <p:nvPr/>
          </p:nvSpPr>
          <p:spPr bwMode="auto">
            <a:xfrm rot="-9345897">
              <a:off x="950" y="3079"/>
              <a:ext cx="336" cy="217"/>
            </a:xfrm>
            <a:custGeom>
              <a:avLst/>
              <a:gdLst>
                <a:gd name="T0" fmla="*/ 0 w 21600"/>
                <a:gd name="T1" fmla="*/ 0 h 18870"/>
                <a:gd name="T2" fmla="*/ 0 w 21600"/>
                <a:gd name="T3" fmla="*/ 0 h 18870"/>
                <a:gd name="T4" fmla="*/ 0 w 21600"/>
                <a:gd name="T5" fmla="*/ 0 h 18870"/>
                <a:gd name="T6" fmla="*/ 0 60000 65536"/>
                <a:gd name="T7" fmla="*/ 0 60000 65536"/>
                <a:gd name="T8" fmla="*/ 0 60000 65536"/>
                <a:gd name="T9" fmla="*/ 0 w 21600"/>
                <a:gd name="T10" fmla="*/ 0 h 18870"/>
                <a:gd name="T11" fmla="*/ 21600 w 21600"/>
                <a:gd name="T12" fmla="*/ 18870 h 18870"/>
              </a:gdLst>
              <a:ahLst/>
              <a:cxnLst>
                <a:cxn ang="T6">
                  <a:pos x="T0" y="T1"/>
                </a:cxn>
                <a:cxn ang="T7">
                  <a:pos x="T2" y="T3"/>
                </a:cxn>
                <a:cxn ang="T8">
                  <a:pos x="T4" y="T5"/>
                </a:cxn>
              </a:cxnLst>
              <a:rect l="T9" t="T10" r="T11" b="T12"/>
              <a:pathLst>
                <a:path w="21600" h="18870" fill="none" extrusionOk="0">
                  <a:moveTo>
                    <a:pt x="10511" y="-1"/>
                  </a:moveTo>
                  <a:cubicBezTo>
                    <a:pt x="17356" y="3813"/>
                    <a:pt x="21600" y="11034"/>
                    <a:pt x="21600" y="18870"/>
                  </a:cubicBezTo>
                </a:path>
                <a:path w="21600" h="18870" stroke="0" extrusionOk="0">
                  <a:moveTo>
                    <a:pt x="10511" y="-1"/>
                  </a:moveTo>
                  <a:cubicBezTo>
                    <a:pt x="17356" y="3813"/>
                    <a:pt x="21600" y="11034"/>
                    <a:pt x="21600" y="18870"/>
                  </a:cubicBezTo>
                  <a:lnTo>
                    <a:pt x="0" y="18870"/>
                  </a:lnTo>
                  <a:close/>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0000FF"/>
                </a:solidFill>
                <a:latin typeface="Arial" charset="0"/>
              </a:endParaRPr>
            </a:p>
          </p:txBody>
        </p:sp>
        <p:sp>
          <p:nvSpPr>
            <p:cNvPr id="17439" name="AutoShape 8"/>
            <p:cNvSpPr>
              <a:spLocks noChangeArrowheads="1"/>
            </p:cNvSpPr>
            <p:nvPr/>
          </p:nvSpPr>
          <p:spPr bwMode="auto">
            <a:xfrm rot="-1634725">
              <a:off x="1442" y="2704"/>
              <a:ext cx="144" cy="48"/>
            </a:xfrm>
            <a:prstGeom prst="cube">
              <a:avLst>
                <a:gd name="adj" fmla="val 26519"/>
              </a:avLst>
            </a:prstGeom>
            <a:solidFill>
              <a:schemeClr val="bg2"/>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FF"/>
                </a:solidFill>
                <a:latin typeface="Arial" charset="0"/>
              </a:endParaRPr>
            </a:p>
          </p:txBody>
        </p:sp>
        <p:sp>
          <p:nvSpPr>
            <p:cNvPr id="17440" name="Arc 9"/>
            <p:cNvSpPr>
              <a:spLocks/>
            </p:cNvSpPr>
            <p:nvPr/>
          </p:nvSpPr>
          <p:spPr bwMode="auto">
            <a:xfrm rot="-9345897">
              <a:off x="1661" y="2676"/>
              <a:ext cx="336" cy="217"/>
            </a:xfrm>
            <a:custGeom>
              <a:avLst/>
              <a:gdLst>
                <a:gd name="T0" fmla="*/ 0 w 21600"/>
                <a:gd name="T1" fmla="*/ 0 h 18870"/>
                <a:gd name="T2" fmla="*/ 0 w 21600"/>
                <a:gd name="T3" fmla="*/ 0 h 18870"/>
                <a:gd name="T4" fmla="*/ 0 w 21600"/>
                <a:gd name="T5" fmla="*/ 0 h 18870"/>
                <a:gd name="T6" fmla="*/ 0 60000 65536"/>
                <a:gd name="T7" fmla="*/ 0 60000 65536"/>
                <a:gd name="T8" fmla="*/ 0 60000 65536"/>
                <a:gd name="T9" fmla="*/ 0 w 21600"/>
                <a:gd name="T10" fmla="*/ 0 h 18870"/>
                <a:gd name="T11" fmla="*/ 21600 w 21600"/>
                <a:gd name="T12" fmla="*/ 18870 h 18870"/>
              </a:gdLst>
              <a:ahLst/>
              <a:cxnLst>
                <a:cxn ang="T6">
                  <a:pos x="T0" y="T1"/>
                </a:cxn>
                <a:cxn ang="T7">
                  <a:pos x="T2" y="T3"/>
                </a:cxn>
                <a:cxn ang="T8">
                  <a:pos x="T4" y="T5"/>
                </a:cxn>
              </a:cxnLst>
              <a:rect l="T9" t="T10" r="T11" b="T12"/>
              <a:pathLst>
                <a:path w="21600" h="18870" fill="none" extrusionOk="0">
                  <a:moveTo>
                    <a:pt x="10511" y="-1"/>
                  </a:moveTo>
                  <a:cubicBezTo>
                    <a:pt x="17356" y="3813"/>
                    <a:pt x="21600" y="11034"/>
                    <a:pt x="21600" y="18870"/>
                  </a:cubicBezTo>
                </a:path>
                <a:path w="21600" h="18870" stroke="0" extrusionOk="0">
                  <a:moveTo>
                    <a:pt x="10511" y="-1"/>
                  </a:moveTo>
                  <a:cubicBezTo>
                    <a:pt x="17356" y="3813"/>
                    <a:pt x="21600" y="11034"/>
                    <a:pt x="21600" y="18870"/>
                  </a:cubicBezTo>
                  <a:lnTo>
                    <a:pt x="0" y="18870"/>
                  </a:lnTo>
                  <a:close/>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0000FF"/>
                </a:solidFill>
                <a:latin typeface="Arial" charset="0"/>
              </a:endParaRPr>
            </a:p>
          </p:txBody>
        </p:sp>
        <p:sp>
          <p:nvSpPr>
            <p:cNvPr id="17441" name="Line 10"/>
            <p:cNvSpPr>
              <a:spLocks noChangeShapeType="1"/>
            </p:cNvSpPr>
            <p:nvPr/>
          </p:nvSpPr>
          <p:spPr bwMode="auto">
            <a:xfrm rot="21441785" flipV="1">
              <a:off x="994" y="2722"/>
              <a:ext cx="720" cy="336"/>
            </a:xfrm>
            <a:prstGeom prst="line">
              <a:avLst/>
            </a:prstGeom>
            <a:noFill/>
            <a:ln w="9525">
              <a:solidFill>
                <a:srgbClr val="9FCCCD"/>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7442" name="Line 11"/>
            <p:cNvSpPr>
              <a:spLocks noChangeShapeType="1"/>
            </p:cNvSpPr>
            <p:nvPr/>
          </p:nvSpPr>
          <p:spPr bwMode="auto">
            <a:xfrm rot="21441785" flipV="1">
              <a:off x="996" y="2770"/>
              <a:ext cx="720" cy="336"/>
            </a:xfrm>
            <a:prstGeom prst="line">
              <a:avLst/>
            </a:prstGeom>
            <a:noFill/>
            <a:ln w="9525">
              <a:solidFill>
                <a:srgbClr val="9FCCCD"/>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7443" name="Line 12"/>
            <p:cNvSpPr>
              <a:spLocks noChangeShapeType="1"/>
            </p:cNvSpPr>
            <p:nvPr/>
          </p:nvSpPr>
          <p:spPr bwMode="auto">
            <a:xfrm rot="21441785" flipV="1">
              <a:off x="1010" y="2817"/>
              <a:ext cx="720" cy="336"/>
            </a:xfrm>
            <a:prstGeom prst="line">
              <a:avLst/>
            </a:prstGeom>
            <a:noFill/>
            <a:ln w="9525">
              <a:solidFill>
                <a:srgbClr val="9FCCCD"/>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7444" name="Line 13"/>
            <p:cNvSpPr>
              <a:spLocks noChangeShapeType="1"/>
            </p:cNvSpPr>
            <p:nvPr/>
          </p:nvSpPr>
          <p:spPr bwMode="auto">
            <a:xfrm rot="21441785" flipV="1">
              <a:off x="994" y="2722"/>
              <a:ext cx="720" cy="336"/>
            </a:xfrm>
            <a:prstGeom prst="line">
              <a:avLst/>
            </a:prstGeom>
            <a:noFill/>
            <a:ln w="9525">
              <a:solidFill>
                <a:srgbClr val="9FCCCD"/>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7445" name="Line 14"/>
            <p:cNvSpPr>
              <a:spLocks noChangeShapeType="1"/>
            </p:cNvSpPr>
            <p:nvPr/>
          </p:nvSpPr>
          <p:spPr bwMode="auto">
            <a:xfrm rot="21441785" flipV="1">
              <a:off x="1036" y="2864"/>
              <a:ext cx="720" cy="336"/>
            </a:xfrm>
            <a:prstGeom prst="line">
              <a:avLst/>
            </a:prstGeom>
            <a:noFill/>
            <a:ln w="9525">
              <a:solidFill>
                <a:srgbClr val="9FCCCD"/>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7446" name="Line 15"/>
            <p:cNvSpPr>
              <a:spLocks noChangeShapeType="1"/>
            </p:cNvSpPr>
            <p:nvPr/>
          </p:nvSpPr>
          <p:spPr bwMode="auto">
            <a:xfrm rot="21441785" flipV="1">
              <a:off x="1062" y="2899"/>
              <a:ext cx="720" cy="336"/>
            </a:xfrm>
            <a:prstGeom prst="line">
              <a:avLst/>
            </a:prstGeom>
            <a:noFill/>
            <a:ln w="9525">
              <a:solidFill>
                <a:srgbClr val="9FCCCD"/>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7447" name="AutoShape 16"/>
            <p:cNvSpPr>
              <a:spLocks noChangeArrowheads="1"/>
            </p:cNvSpPr>
            <p:nvPr/>
          </p:nvSpPr>
          <p:spPr bwMode="auto">
            <a:xfrm rot="-6667123">
              <a:off x="906" y="3001"/>
              <a:ext cx="241" cy="38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344 w 21600"/>
                <a:gd name="T13" fmla="*/ 0 h 21600"/>
                <a:gd name="T14" fmla="*/ 20256 w 21600"/>
                <a:gd name="T15" fmla="*/ 6075 h 21600"/>
              </a:gdLst>
              <a:ahLst/>
              <a:cxnLst>
                <a:cxn ang="T8">
                  <a:pos x="T0" y="T1"/>
                </a:cxn>
                <a:cxn ang="T9">
                  <a:pos x="T2" y="T3"/>
                </a:cxn>
                <a:cxn ang="T10">
                  <a:pos x="T4" y="T5"/>
                </a:cxn>
                <a:cxn ang="T11">
                  <a:pos x="T6" y="T7"/>
                </a:cxn>
              </a:cxnLst>
              <a:rect l="T12" t="T13" r="T14" b="T15"/>
              <a:pathLst>
                <a:path w="21600" h="21600">
                  <a:moveTo>
                    <a:pt x="3382" y="4256"/>
                  </a:moveTo>
                  <a:cubicBezTo>
                    <a:pt x="5260" y="2128"/>
                    <a:pt x="7961" y="908"/>
                    <a:pt x="10800" y="909"/>
                  </a:cubicBezTo>
                  <a:cubicBezTo>
                    <a:pt x="13638" y="909"/>
                    <a:pt x="16339" y="2128"/>
                    <a:pt x="18217" y="4256"/>
                  </a:cubicBezTo>
                  <a:lnTo>
                    <a:pt x="18898" y="3655"/>
                  </a:lnTo>
                  <a:cubicBezTo>
                    <a:pt x="16848" y="1331"/>
                    <a:pt x="13899" y="-1"/>
                    <a:pt x="10799" y="0"/>
                  </a:cubicBezTo>
                  <a:cubicBezTo>
                    <a:pt x="7700" y="0"/>
                    <a:pt x="4751" y="1331"/>
                    <a:pt x="2701" y="3655"/>
                  </a:cubicBezTo>
                  <a:close/>
                </a:path>
              </a:pathLst>
            </a:custGeom>
            <a:solidFill>
              <a:srgbClr val="C0C0C0"/>
            </a:solidFill>
            <a:ln w="9525">
              <a:solidFill>
                <a:schemeClr val="tx2"/>
              </a:solidFill>
              <a:miter lim="800000"/>
              <a:headEnd/>
              <a:tailEnd/>
            </a:ln>
          </p:spPr>
          <p:txBody>
            <a:bodyPr vert="eaVert" wrap="none" anchor="ctr"/>
            <a:lstStyle/>
            <a:p>
              <a:pPr algn="ctr" fontAlgn="base">
                <a:spcBef>
                  <a:spcPct val="0"/>
                </a:spcBef>
                <a:spcAft>
                  <a:spcPct val="0"/>
                </a:spcAft>
              </a:pPr>
              <a:endParaRPr lang="en-US">
                <a:solidFill>
                  <a:srgbClr val="0000FF"/>
                </a:solidFill>
                <a:latin typeface="Arial" charset="0"/>
              </a:endParaRPr>
            </a:p>
          </p:txBody>
        </p:sp>
        <p:sp>
          <p:nvSpPr>
            <p:cNvPr id="17448" name="Arc 17"/>
            <p:cNvSpPr>
              <a:spLocks/>
            </p:cNvSpPr>
            <p:nvPr/>
          </p:nvSpPr>
          <p:spPr bwMode="auto">
            <a:xfrm rot="-10022003">
              <a:off x="1763" y="2603"/>
              <a:ext cx="349" cy="297"/>
            </a:xfrm>
            <a:custGeom>
              <a:avLst/>
              <a:gdLst>
                <a:gd name="T0" fmla="*/ 0 w 21600"/>
                <a:gd name="T1" fmla="*/ 0 h 18870"/>
                <a:gd name="T2" fmla="*/ 0 w 21600"/>
                <a:gd name="T3" fmla="*/ 0 h 18870"/>
                <a:gd name="T4" fmla="*/ 0 w 21600"/>
                <a:gd name="T5" fmla="*/ 0 h 18870"/>
                <a:gd name="T6" fmla="*/ 0 60000 65536"/>
                <a:gd name="T7" fmla="*/ 0 60000 65536"/>
                <a:gd name="T8" fmla="*/ 0 60000 65536"/>
                <a:gd name="T9" fmla="*/ 0 w 21600"/>
                <a:gd name="T10" fmla="*/ 0 h 18870"/>
                <a:gd name="T11" fmla="*/ 21600 w 21600"/>
                <a:gd name="T12" fmla="*/ 18870 h 18870"/>
              </a:gdLst>
              <a:ahLst/>
              <a:cxnLst>
                <a:cxn ang="T6">
                  <a:pos x="T0" y="T1"/>
                </a:cxn>
                <a:cxn ang="T7">
                  <a:pos x="T2" y="T3"/>
                </a:cxn>
                <a:cxn ang="T8">
                  <a:pos x="T4" y="T5"/>
                </a:cxn>
              </a:cxnLst>
              <a:rect l="T9" t="T10" r="T11" b="T12"/>
              <a:pathLst>
                <a:path w="21600" h="18870" fill="none" extrusionOk="0">
                  <a:moveTo>
                    <a:pt x="10511" y="-1"/>
                  </a:moveTo>
                  <a:cubicBezTo>
                    <a:pt x="17356" y="3813"/>
                    <a:pt x="21600" y="11034"/>
                    <a:pt x="21600" y="18870"/>
                  </a:cubicBezTo>
                </a:path>
                <a:path w="21600" h="18870" stroke="0" extrusionOk="0">
                  <a:moveTo>
                    <a:pt x="10511" y="-1"/>
                  </a:moveTo>
                  <a:cubicBezTo>
                    <a:pt x="17356" y="3813"/>
                    <a:pt x="21600" y="11034"/>
                    <a:pt x="21600" y="18870"/>
                  </a:cubicBezTo>
                  <a:lnTo>
                    <a:pt x="0" y="18870"/>
                  </a:lnTo>
                  <a:close/>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0000FF"/>
                </a:solidFill>
                <a:latin typeface="Arial" charset="0"/>
              </a:endParaRPr>
            </a:p>
          </p:txBody>
        </p:sp>
      </p:grpSp>
      <p:grpSp>
        <p:nvGrpSpPr>
          <p:cNvPr id="17411" name="Group 18"/>
          <p:cNvGrpSpPr>
            <a:grpSpLocks/>
          </p:cNvGrpSpPr>
          <p:nvPr/>
        </p:nvGrpSpPr>
        <p:grpSpPr bwMode="auto">
          <a:xfrm rot="427501">
            <a:off x="4724400" y="4343400"/>
            <a:ext cx="2724150" cy="1277938"/>
            <a:chOff x="2976" y="2651"/>
            <a:chExt cx="1716" cy="805"/>
          </a:xfrm>
        </p:grpSpPr>
        <p:sp>
          <p:nvSpPr>
            <p:cNvPr id="17431" name="AutoShape 19" descr="Green marble"/>
            <p:cNvSpPr>
              <a:spLocks noChangeArrowheads="1"/>
            </p:cNvSpPr>
            <p:nvPr/>
          </p:nvSpPr>
          <p:spPr bwMode="auto">
            <a:xfrm rot="19732917" flipV="1">
              <a:off x="2981" y="2700"/>
              <a:ext cx="1711" cy="433"/>
            </a:xfrm>
            <a:prstGeom prst="parallelogram">
              <a:avLst>
                <a:gd name="adj" fmla="val 98788"/>
              </a:avLst>
            </a:prstGeom>
            <a:blipFill dpi="0" rotWithShape="1">
              <a:blip r:embed="rId2"/>
              <a:srcRect/>
              <a:tile tx="0" ty="0" sx="100000" sy="100000" flip="none" algn="tl"/>
            </a:blipFill>
            <a:ln w="9525">
              <a:solidFill>
                <a:schemeClr val="tx1"/>
              </a:solidFill>
              <a:miter lim="800000"/>
              <a:headEnd/>
              <a:tailEnd/>
            </a:ln>
          </p:spPr>
          <p:txBody>
            <a:bodyPr wrap="none" anchor="ctr"/>
            <a:lstStyle/>
            <a:p>
              <a:pPr fontAlgn="base">
                <a:spcBef>
                  <a:spcPct val="0"/>
                </a:spcBef>
                <a:spcAft>
                  <a:spcPct val="0"/>
                </a:spcAft>
              </a:pPr>
              <a:endParaRPr lang="en-US">
                <a:solidFill>
                  <a:srgbClr val="0000FF"/>
                </a:solidFill>
                <a:latin typeface="Arial" charset="0"/>
              </a:endParaRPr>
            </a:p>
          </p:txBody>
        </p:sp>
        <p:sp>
          <p:nvSpPr>
            <p:cNvPr id="17432" name="AutoShape 20"/>
            <p:cNvSpPr>
              <a:spLocks noChangeArrowheads="1"/>
            </p:cNvSpPr>
            <p:nvPr/>
          </p:nvSpPr>
          <p:spPr bwMode="auto">
            <a:xfrm rot="5620470">
              <a:off x="3154" y="3016"/>
              <a:ext cx="241" cy="598"/>
            </a:xfrm>
            <a:prstGeom prst="parallelogram">
              <a:avLst>
                <a:gd name="adj" fmla="val 46000"/>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FF"/>
                </a:solidFill>
                <a:latin typeface="Arial" charset="0"/>
              </a:endParaRPr>
            </a:p>
          </p:txBody>
        </p:sp>
        <p:sp>
          <p:nvSpPr>
            <p:cNvPr id="91157" name="AutoShape 21"/>
            <p:cNvSpPr>
              <a:spLocks noChangeArrowheads="1"/>
            </p:cNvSpPr>
            <p:nvPr/>
          </p:nvSpPr>
          <p:spPr bwMode="auto">
            <a:xfrm rot="16204570" flipV="1">
              <a:off x="3710" y="2491"/>
              <a:ext cx="805" cy="1113"/>
            </a:xfrm>
            <a:prstGeom prst="parallelogram">
              <a:avLst>
                <a:gd name="adj" fmla="val 84269"/>
              </a:avLst>
            </a:prstGeom>
            <a:gradFill rotWithShape="1">
              <a:gsLst>
                <a:gs pos="0">
                  <a:schemeClr val="accent1"/>
                </a:gs>
                <a:gs pos="100000">
                  <a:schemeClr val="accent1">
                    <a:gamma/>
                    <a:tint val="0"/>
                    <a:invGamma/>
                  </a:schemeClr>
                </a:gs>
              </a:gsLst>
              <a:lin ang="0" scaled="1"/>
            </a:gradFill>
            <a:ln w="9525">
              <a:solidFill>
                <a:schemeClr val="tx1"/>
              </a:solidFill>
              <a:miter lim="800000"/>
              <a:headEnd/>
              <a:tailEnd/>
            </a:ln>
            <a:effectLst/>
          </p:spPr>
          <p:txBody>
            <a:bodyPr wrap="none" anchor="ctr"/>
            <a:lstStyle/>
            <a:p>
              <a:pPr fontAlgn="base">
                <a:spcBef>
                  <a:spcPct val="0"/>
                </a:spcBef>
                <a:spcAft>
                  <a:spcPct val="0"/>
                </a:spcAft>
                <a:defRPr/>
              </a:pPr>
              <a:endParaRPr lang="en-US">
                <a:solidFill>
                  <a:srgbClr val="0000FF"/>
                </a:solidFill>
                <a:latin typeface="Arial" charset="0"/>
              </a:endParaRPr>
            </a:p>
          </p:txBody>
        </p:sp>
      </p:grpSp>
      <p:grpSp>
        <p:nvGrpSpPr>
          <p:cNvPr id="17412" name="Group 22"/>
          <p:cNvGrpSpPr>
            <a:grpSpLocks/>
          </p:cNvGrpSpPr>
          <p:nvPr/>
        </p:nvGrpSpPr>
        <p:grpSpPr bwMode="auto">
          <a:xfrm>
            <a:off x="6400800" y="4267200"/>
            <a:ext cx="609600" cy="381000"/>
            <a:chOff x="3347" y="2339"/>
            <a:chExt cx="384" cy="240"/>
          </a:xfrm>
        </p:grpSpPr>
        <p:sp>
          <p:nvSpPr>
            <p:cNvPr id="17429" name="AutoShape 23"/>
            <p:cNvSpPr>
              <a:spLocks noChangeArrowheads="1"/>
            </p:cNvSpPr>
            <p:nvPr/>
          </p:nvSpPr>
          <p:spPr bwMode="auto">
            <a:xfrm rot="-144122" flipH="1" flipV="1">
              <a:off x="3347" y="2412"/>
              <a:ext cx="384" cy="1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471 h 21600"/>
              </a:gdLst>
              <a:ahLst/>
              <a:cxnLst>
                <a:cxn ang="T8">
                  <a:pos x="T0" y="T1"/>
                </a:cxn>
                <a:cxn ang="T9">
                  <a:pos x="T2" y="T3"/>
                </a:cxn>
                <a:cxn ang="T10">
                  <a:pos x="T4" y="T5"/>
                </a:cxn>
                <a:cxn ang="T11">
                  <a:pos x="T6" y="T7"/>
                </a:cxn>
              </a:cxnLst>
              <a:rect l="T12" t="T13" r="T14" b="T15"/>
              <a:pathLst>
                <a:path w="21600" h="21600">
                  <a:moveTo>
                    <a:pt x="10741" y="16169"/>
                  </a:moveTo>
                  <a:cubicBezTo>
                    <a:pt x="7798" y="16137"/>
                    <a:pt x="5430" y="13742"/>
                    <a:pt x="5430" y="10800"/>
                  </a:cubicBezTo>
                  <a:cubicBezTo>
                    <a:pt x="5430" y="7834"/>
                    <a:pt x="7834" y="5430"/>
                    <a:pt x="10800" y="5430"/>
                  </a:cubicBezTo>
                  <a:cubicBezTo>
                    <a:pt x="13765" y="5430"/>
                    <a:pt x="16170" y="7834"/>
                    <a:pt x="16170" y="10800"/>
                  </a:cubicBezTo>
                  <a:cubicBezTo>
                    <a:pt x="16170" y="13742"/>
                    <a:pt x="13801" y="16137"/>
                    <a:pt x="10858" y="16169"/>
                  </a:cubicBezTo>
                  <a:lnTo>
                    <a:pt x="10918" y="21599"/>
                  </a:lnTo>
                  <a:cubicBezTo>
                    <a:pt x="16836" y="21534"/>
                    <a:pt x="21600" y="16718"/>
                    <a:pt x="21600" y="10800"/>
                  </a:cubicBezTo>
                  <a:cubicBezTo>
                    <a:pt x="21600" y="4835"/>
                    <a:pt x="16764" y="0"/>
                    <a:pt x="10800" y="0"/>
                  </a:cubicBezTo>
                  <a:cubicBezTo>
                    <a:pt x="4835" y="0"/>
                    <a:pt x="0" y="4835"/>
                    <a:pt x="0" y="10800"/>
                  </a:cubicBezTo>
                  <a:cubicBezTo>
                    <a:pt x="-1" y="16718"/>
                    <a:pt x="4763" y="21534"/>
                    <a:pt x="10681" y="21599"/>
                  </a:cubicBezTo>
                  <a:close/>
                </a:path>
              </a:pathLst>
            </a:custGeom>
            <a:solidFill>
              <a:schemeClr val="bg1"/>
            </a:solidFill>
            <a:ln w="9525">
              <a:miter lim="800000"/>
              <a:headEnd/>
              <a:tailEnd/>
            </a:ln>
            <a:scene3d>
              <a:camera prst="legacyObliqueTopRight">
                <a:rot lat="17400000" lon="20999984" rev="0"/>
              </a:camera>
              <a:lightRig rig="legacyFlat3" dir="b"/>
            </a:scene3d>
            <a:sp3d prstMaterial="legacyMatte">
              <a:bevelT w="13500" h="13500" prst="angle"/>
              <a:bevelB w="13500" h="13500" prst="angle"/>
              <a:extrusionClr>
                <a:schemeClr val="bg1"/>
              </a:extrusionClr>
            </a:sp3d>
          </p:spPr>
          <p:txBody>
            <a:bodyPr wrap="none" anchor="ctr">
              <a:flatTx/>
            </a:bodyPr>
            <a:lstStyle/>
            <a:p>
              <a:pPr fontAlgn="base">
                <a:spcBef>
                  <a:spcPct val="0"/>
                </a:spcBef>
                <a:spcAft>
                  <a:spcPct val="0"/>
                </a:spcAft>
              </a:pPr>
              <a:endParaRPr lang="en-US">
                <a:solidFill>
                  <a:srgbClr val="0000FF"/>
                </a:solidFill>
                <a:latin typeface="Arial" charset="0"/>
              </a:endParaRPr>
            </a:p>
          </p:txBody>
        </p:sp>
        <p:sp>
          <p:nvSpPr>
            <p:cNvPr id="91160" name="AutoShape 24"/>
            <p:cNvSpPr>
              <a:spLocks noChangeArrowheads="1"/>
            </p:cNvSpPr>
            <p:nvPr/>
          </p:nvSpPr>
          <p:spPr bwMode="auto">
            <a:xfrm flipH="1">
              <a:off x="3464" y="2339"/>
              <a:ext cx="160" cy="180"/>
            </a:xfrm>
            <a:prstGeom prst="can">
              <a:avLst>
                <a:gd name="adj" fmla="val 3276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pPr fontAlgn="base">
                <a:spcBef>
                  <a:spcPct val="0"/>
                </a:spcBef>
                <a:spcAft>
                  <a:spcPct val="0"/>
                </a:spcAft>
                <a:defRPr/>
              </a:pPr>
              <a:endParaRPr lang="en-US">
                <a:solidFill>
                  <a:srgbClr val="0000FF"/>
                </a:solidFill>
                <a:latin typeface="Arial" charset="0"/>
              </a:endParaRPr>
            </a:p>
          </p:txBody>
        </p:sp>
      </p:grpSp>
      <p:sp>
        <p:nvSpPr>
          <p:cNvPr id="17413" name="AutoShape 25"/>
          <p:cNvSpPr>
            <a:spLocks noChangeArrowheads="1"/>
          </p:cNvSpPr>
          <p:nvPr/>
        </p:nvSpPr>
        <p:spPr bwMode="auto">
          <a:xfrm>
            <a:off x="6629400" y="3276600"/>
            <a:ext cx="152400" cy="1047750"/>
          </a:xfrm>
          <a:prstGeom prst="can">
            <a:avLst>
              <a:gd name="adj" fmla="val 45229"/>
            </a:avLst>
          </a:prstGeom>
          <a:gradFill rotWithShape="1">
            <a:gsLst>
              <a:gs pos="0">
                <a:srgbClr val="C0C0C0"/>
              </a:gs>
              <a:gs pos="50000">
                <a:srgbClr val="FDFDFD"/>
              </a:gs>
              <a:gs pos="100000">
                <a:srgbClr val="C0C0C0"/>
              </a:gs>
            </a:gsLst>
            <a:lin ang="0" scaled="1"/>
          </a:gradFill>
          <a:ln w="9525">
            <a:solidFill>
              <a:schemeClr val="bg2"/>
            </a:solidFill>
            <a:round/>
            <a:headEnd/>
            <a:tailEnd/>
          </a:ln>
        </p:spPr>
        <p:txBody>
          <a:bodyPr wrap="none" anchor="ctr"/>
          <a:lstStyle/>
          <a:p>
            <a:pPr fontAlgn="base">
              <a:spcBef>
                <a:spcPct val="0"/>
              </a:spcBef>
              <a:spcAft>
                <a:spcPct val="0"/>
              </a:spcAft>
            </a:pPr>
            <a:endParaRPr lang="en-US">
              <a:solidFill>
                <a:srgbClr val="0000FF"/>
              </a:solidFill>
              <a:latin typeface="Arial" charset="0"/>
            </a:endParaRPr>
          </a:p>
        </p:txBody>
      </p:sp>
      <p:sp>
        <p:nvSpPr>
          <p:cNvPr id="91162" name="AutoShape 26"/>
          <p:cNvSpPr>
            <a:spLocks noChangeArrowheads="1"/>
          </p:cNvSpPr>
          <p:nvPr/>
        </p:nvSpPr>
        <p:spPr bwMode="auto">
          <a:xfrm rot="5400000">
            <a:off x="5438775" y="1419225"/>
            <a:ext cx="2762250" cy="1905000"/>
          </a:xfrm>
          <a:prstGeom prst="parallelogram">
            <a:avLst>
              <a:gd name="adj" fmla="val 36250"/>
            </a:avLst>
          </a:prstGeom>
          <a:solidFill>
            <a:srgbClr val="FFFF00"/>
          </a:solidFill>
          <a:ln w="9525">
            <a:solidFill>
              <a:schemeClr val="tx1">
                <a:lumMod val="95000"/>
                <a:lumOff val="5000"/>
              </a:schemeClr>
            </a:solidFill>
            <a:miter lim="800000"/>
            <a:headEnd/>
            <a:tailEnd/>
          </a:ln>
          <a:effectLst>
            <a:outerShdw dist="107763" dir="18900000" algn="ctr" rotWithShape="0">
              <a:schemeClr val="bg2">
                <a:alpha val="50000"/>
              </a:schemeClr>
            </a:outerShdw>
          </a:effectLst>
        </p:spPr>
        <p:txBody>
          <a:bodyPr wrap="none" anchor="ctr"/>
          <a:lstStyle/>
          <a:p>
            <a:pPr fontAlgn="base">
              <a:spcBef>
                <a:spcPct val="0"/>
              </a:spcBef>
              <a:spcAft>
                <a:spcPct val="0"/>
              </a:spcAft>
              <a:defRPr/>
            </a:pPr>
            <a:endParaRPr lang="en-US">
              <a:solidFill>
                <a:srgbClr val="0000FF"/>
              </a:solidFill>
              <a:latin typeface="Arial" charset="0"/>
            </a:endParaRPr>
          </a:p>
        </p:txBody>
      </p:sp>
      <p:grpSp>
        <p:nvGrpSpPr>
          <p:cNvPr id="17415" name="Group 27"/>
          <p:cNvGrpSpPr>
            <a:grpSpLocks/>
          </p:cNvGrpSpPr>
          <p:nvPr/>
        </p:nvGrpSpPr>
        <p:grpSpPr bwMode="auto">
          <a:xfrm rot="-10297917">
            <a:off x="6284913" y="1619250"/>
            <a:ext cx="992187" cy="1624013"/>
            <a:chOff x="3552" y="240"/>
            <a:chExt cx="1584" cy="1824"/>
          </a:xfrm>
        </p:grpSpPr>
        <p:sp>
          <p:nvSpPr>
            <p:cNvPr id="91164" name="Oval 28"/>
            <p:cNvSpPr>
              <a:spLocks noChangeArrowheads="1"/>
            </p:cNvSpPr>
            <p:nvPr/>
          </p:nvSpPr>
          <p:spPr bwMode="auto">
            <a:xfrm rot="-1711819">
              <a:off x="3552" y="240"/>
              <a:ext cx="1584" cy="1824"/>
            </a:xfrm>
            <a:prstGeom prst="ellipse">
              <a:avLst/>
            </a:prstGeom>
            <a:gradFill rotWithShape="1">
              <a:gsLst>
                <a:gs pos="0">
                  <a:srgbClr val="CCFFFF">
                    <a:gamma/>
                    <a:tint val="0"/>
                    <a:invGamma/>
                  </a:srgbClr>
                </a:gs>
                <a:gs pos="100000">
                  <a:srgbClr val="CCFFFF"/>
                </a:gs>
              </a:gsLst>
              <a:path path="shape">
                <a:fillToRect l="50000" t="50000" r="50000" b="50000"/>
              </a:path>
            </a:gradFill>
            <a:ln w="9525">
              <a:solidFill>
                <a:schemeClr val="tx1"/>
              </a:solidFill>
              <a:round/>
              <a:headEnd/>
              <a:tailEnd/>
            </a:ln>
            <a:effectLst>
              <a:outerShdw dist="107763" dir="18900000" algn="ctr" rotWithShape="0">
                <a:schemeClr val="bg2">
                  <a:alpha val="50000"/>
                </a:schemeClr>
              </a:outerShdw>
            </a:effectLst>
          </p:spPr>
          <p:txBody>
            <a:bodyPr wrap="none" anchor="ctr"/>
            <a:lstStyle/>
            <a:p>
              <a:pPr fontAlgn="base">
                <a:spcBef>
                  <a:spcPct val="0"/>
                </a:spcBef>
                <a:spcAft>
                  <a:spcPct val="0"/>
                </a:spcAft>
                <a:defRPr/>
              </a:pPr>
              <a:endParaRPr lang="en-US">
                <a:solidFill>
                  <a:srgbClr val="0000FF"/>
                </a:solidFill>
                <a:latin typeface="Arial" charset="0"/>
              </a:endParaRPr>
            </a:p>
          </p:txBody>
        </p:sp>
        <p:sp>
          <p:nvSpPr>
            <p:cNvPr id="17428" name="Oval 29"/>
            <p:cNvSpPr>
              <a:spLocks noChangeArrowheads="1"/>
            </p:cNvSpPr>
            <p:nvPr/>
          </p:nvSpPr>
          <p:spPr bwMode="auto">
            <a:xfrm rot="-1771866">
              <a:off x="3600" y="288"/>
              <a:ext cx="1488" cy="1728"/>
            </a:xfrm>
            <a:prstGeom prst="ellipse">
              <a:avLst/>
            </a:prstGeom>
            <a:gradFill rotWithShape="1">
              <a:gsLst>
                <a:gs pos="0">
                  <a:srgbClr val="FFFFFF"/>
                </a:gs>
                <a:gs pos="100000">
                  <a:srgbClr val="CCFFFF"/>
                </a:gs>
              </a:gsLst>
              <a:path path="shape">
                <a:fillToRect l="50000" t="50000" r="50000" b="50000"/>
              </a:path>
            </a:gradFill>
            <a:ln w="9525">
              <a:solidFill>
                <a:schemeClr val="bg2"/>
              </a:solidFill>
              <a:round/>
              <a:headEnd/>
              <a:tailEnd/>
            </a:ln>
          </p:spPr>
          <p:txBody>
            <a:bodyPr wrap="none" anchor="ctr"/>
            <a:lstStyle/>
            <a:p>
              <a:pPr fontAlgn="base">
                <a:spcBef>
                  <a:spcPct val="0"/>
                </a:spcBef>
                <a:spcAft>
                  <a:spcPct val="0"/>
                </a:spcAft>
              </a:pPr>
              <a:endParaRPr lang="en-US">
                <a:solidFill>
                  <a:srgbClr val="0000FF"/>
                </a:solidFill>
                <a:latin typeface="Arial" charset="0"/>
              </a:endParaRPr>
            </a:p>
          </p:txBody>
        </p:sp>
      </p:grpSp>
      <p:grpSp>
        <p:nvGrpSpPr>
          <p:cNvPr id="6" name="Group 30"/>
          <p:cNvGrpSpPr>
            <a:grpSpLocks/>
          </p:cNvGrpSpPr>
          <p:nvPr/>
        </p:nvGrpSpPr>
        <p:grpSpPr bwMode="auto">
          <a:xfrm>
            <a:off x="4267200" y="2362200"/>
            <a:ext cx="2819400" cy="2667000"/>
            <a:chOff x="2688" y="1488"/>
            <a:chExt cx="1776" cy="1680"/>
          </a:xfrm>
        </p:grpSpPr>
        <p:grpSp>
          <p:nvGrpSpPr>
            <p:cNvPr id="17422" name="Group 31"/>
            <p:cNvGrpSpPr>
              <a:grpSpLocks/>
            </p:cNvGrpSpPr>
            <p:nvPr/>
          </p:nvGrpSpPr>
          <p:grpSpPr bwMode="auto">
            <a:xfrm>
              <a:off x="3516" y="2928"/>
              <a:ext cx="384" cy="240"/>
              <a:chOff x="3347" y="2339"/>
              <a:chExt cx="384" cy="240"/>
            </a:xfrm>
          </p:grpSpPr>
          <p:sp>
            <p:nvSpPr>
              <p:cNvPr id="17425" name="AutoShape 32"/>
              <p:cNvSpPr>
                <a:spLocks noChangeArrowheads="1"/>
              </p:cNvSpPr>
              <p:nvPr/>
            </p:nvSpPr>
            <p:spPr bwMode="auto">
              <a:xfrm rot="-144122" flipH="1" flipV="1">
                <a:off x="3347" y="2412"/>
                <a:ext cx="384" cy="1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471 h 21600"/>
                </a:gdLst>
                <a:ahLst/>
                <a:cxnLst>
                  <a:cxn ang="T8">
                    <a:pos x="T0" y="T1"/>
                  </a:cxn>
                  <a:cxn ang="T9">
                    <a:pos x="T2" y="T3"/>
                  </a:cxn>
                  <a:cxn ang="T10">
                    <a:pos x="T4" y="T5"/>
                  </a:cxn>
                  <a:cxn ang="T11">
                    <a:pos x="T6" y="T7"/>
                  </a:cxn>
                </a:cxnLst>
                <a:rect l="T12" t="T13" r="T14" b="T15"/>
                <a:pathLst>
                  <a:path w="21600" h="21600">
                    <a:moveTo>
                      <a:pt x="10741" y="16169"/>
                    </a:moveTo>
                    <a:cubicBezTo>
                      <a:pt x="7798" y="16137"/>
                      <a:pt x="5430" y="13742"/>
                      <a:pt x="5430" y="10800"/>
                    </a:cubicBezTo>
                    <a:cubicBezTo>
                      <a:pt x="5430" y="7834"/>
                      <a:pt x="7834" y="5430"/>
                      <a:pt x="10800" y="5430"/>
                    </a:cubicBezTo>
                    <a:cubicBezTo>
                      <a:pt x="13765" y="5430"/>
                      <a:pt x="16170" y="7834"/>
                      <a:pt x="16170" y="10800"/>
                    </a:cubicBezTo>
                    <a:cubicBezTo>
                      <a:pt x="16170" y="13742"/>
                      <a:pt x="13801" y="16137"/>
                      <a:pt x="10858" y="16169"/>
                    </a:cubicBezTo>
                    <a:lnTo>
                      <a:pt x="10918" y="21599"/>
                    </a:lnTo>
                    <a:cubicBezTo>
                      <a:pt x="16836" y="21534"/>
                      <a:pt x="21600" y="16718"/>
                      <a:pt x="21600" y="10800"/>
                    </a:cubicBezTo>
                    <a:cubicBezTo>
                      <a:pt x="21600" y="4835"/>
                      <a:pt x="16764" y="0"/>
                      <a:pt x="10800" y="0"/>
                    </a:cubicBezTo>
                    <a:cubicBezTo>
                      <a:pt x="4835" y="0"/>
                      <a:pt x="0" y="4835"/>
                      <a:pt x="0" y="10800"/>
                    </a:cubicBezTo>
                    <a:cubicBezTo>
                      <a:pt x="-1" y="16718"/>
                      <a:pt x="4763" y="21534"/>
                      <a:pt x="10681" y="21599"/>
                    </a:cubicBezTo>
                    <a:close/>
                  </a:path>
                </a:pathLst>
              </a:custGeom>
              <a:solidFill>
                <a:schemeClr val="bg1"/>
              </a:solidFill>
              <a:ln w="9525">
                <a:miter lim="800000"/>
                <a:headEnd/>
                <a:tailEnd/>
              </a:ln>
              <a:scene3d>
                <a:camera prst="legacyObliqueTopRight">
                  <a:rot lat="17400000" lon="20999984" rev="0"/>
                </a:camera>
                <a:lightRig rig="legacyFlat3" dir="b"/>
              </a:scene3d>
              <a:sp3d prstMaterial="legacyMatte">
                <a:bevelT w="13500" h="13500" prst="angle"/>
                <a:bevelB w="13500" h="13500" prst="angle"/>
                <a:extrusionClr>
                  <a:schemeClr val="bg1"/>
                </a:extrusionClr>
              </a:sp3d>
            </p:spPr>
            <p:txBody>
              <a:bodyPr wrap="none" anchor="ctr">
                <a:flatTx/>
              </a:bodyPr>
              <a:lstStyle/>
              <a:p>
                <a:pPr fontAlgn="base">
                  <a:spcBef>
                    <a:spcPct val="0"/>
                  </a:spcBef>
                  <a:spcAft>
                    <a:spcPct val="0"/>
                  </a:spcAft>
                </a:pPr>
                <a:endParaRPr lang="en-US">
                  <a:solidFill>
                    <a:srgbClr val="0000FF"/>
                  </a:solidFill>
                  <a:latin typeface="Arial" charset="0"/>
                </a:endParaRPr>
              </a:p>
            </p:txBody>
          </p:sp>
          <p:sp>
            <p:nvSpPr>
              <p:cNvPr id="91169" name="AutoShape 33"/>
              <p:cNvSpPr>
                <a:spLocks noChangeArrowheads="1"/>
              </p:cNvSpPr>
              <p:nvPr/>
            </p:nvSpPr>
            <p:spPr bwMode="auto">
              <a:xfrm flipH="1">
                <a:off x="3464" y="2339"/>
                <a:ext cx="160" cy="180"/>
              </a:xfrm>
              <a:prstGeom prst="can">
                <a:avLst>
                  <a:gd name="adj" fmla="val 3276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pPr fontAlgn="base">
                  <a:spcBef>
                    <a:spcPct val="0"/>
                  </a:spcBef>
                  <a:spcAft>
                    <a:spcPct val="0"/>
                  </a:spcAft>
                  <a:defRPr/>
                </a:pPr>
                <a:endParaRPr lang="en-US">
                  <a:solidFill>
                    <a:srgbClr val="0000FF"/>
                  </a:solidFill>
                  <a:latin typeface="Arial" charset="0"/>
                </a:endParaRPr>
              </a:p>
            </p:txBody>
          </p:sp>
        </p:grpSp>
        <p:sp>
          <p:nvSpPr>
            <p:cNvPr id="17423" name="AutoShape 34"/>
            <p:cNvSpPr>
              <a:spLocks noChangeArrowheads="1"/>
            </p:cNvSpPr>
            <p:nvPr/>
          </p:nvSpPr>
          <p:spPr bwMode="auto">
            <a:xfrm>
              <a:off x="3660" y="2112"/>
              <a:ext cx="96" cy="852"/>
            </a:xfrm>
            <a:prstGeom prst="can">
              <a:avLst>
                <a:gd name="adj" fmla="val 58386"/>
              </a:avLst>
            </a:prstGeom>
            <a:gradFill rotWithShape="1">
              <a:gsLst>
                <a:gs pos="0">
                  <a:srgbClr val="C0C0C0"/>
                </a:gs>
                <a:gs pos="50000">
                  <a:srgbClr val="FDFDFD"/>
                </a:gs>
                <a:gs pos="100000">
                  <a:srgbClr val="C0C0C0"/>
                </a:gs>
              </a:gsLst>
              <a:lin ang="0" scaled="1"/>
            </a:gradFill>
            <a:ln w="9525">
              <a:solidFill>
                <a:schemeClr val="bg2"/>
              </a:solidFill>
              <a:round/>
              <a:headEnd/>
              <a:tailEnd/>
            </a:ln>
          </p:spPr>
          <p:txBody>
            <a:bodyPr wrap="none" anchor="ctr"/>
            <a:lstStyle/>
            <a:p>
              <a:pPr fontAlgn="base">
                <a:spcBef>
                  <a:spcPct val="0"/>
                </a:spcBef>
                <a:spcAft>
                  <a:spcPct val="0"/>
                </a:spcAft>
              </a:pPr>
              <a:endParaRPr lang="en-US">
                <a:solidFill>
                  <a:srgbClr val="0000FF"/>
                </a:solidFill>
                <a:latin typeface="Arial" charset="0"/>
              </a:endParaRPr>
            </a:p>
          </p:txBody>
        </p:sp>
        <p:sp>
          <p:nvSpPr>
            <p:cNvPr id="17424" name="AutoShape 35"/>
            <p:cNvSpPr>
              <a:spLocks noChangeArrowheads="1"/>
            </p:cNvSpPr>
            <p:nvPr/>
          </p:nvSpPr>
          <p:spPr bwMode="auto">
            <a:xfrm rot="9271918">
              <a:off x="2688" y="1488"/>
              <a:ext cx="1776" cy="720"/>
            </a:xfrm>
            <a:prstGeom prst="parallelogram">
              <a:avLst>
                <a:gd name="adj" fmla="val 38279"/>
              </a:avLst>
            </a:prstGeom>
            <a:gradFill rotWithShape="1">
              <a:gsLst>
                <a:gs pos="0">
                  <a:srgbClr val="FFCC99"/>
                </a:gs>
                <a:gs pos="100000">
                  <a:srgbClr val="FFFDFC"/>
                </a:gs>
              </a:gsLst>
              <a:lin ang="2700000" scaled="1"/>
            </a:gradFill>
            <a:ln w="9525">
              <a:solidFill>
                <a:schemeClr val="bg2"/>
              </a:solidFill>
              <a:miter lim="800000"/>
              <a:headEnd/>
              <a:tailEnd/>
            </a:ln>
          </p:spPr>
          <p:txBody>
            <a:bodyPr wrap="none" anchor="ctr"/>
            <a:lstStyle/>
            <a:p>
              <a:pPr fontAlgn="base">
                <a:spcBef>
                  <a:spcPct val="0"/>
                </a:spcBef>
                <a:spcAft>
                  <a:spcPct val="0"/>
                </a:spcAft>
              </a:pPr>
              <a:endParaRPr lang="en-US">
                <a:solidFill>
                  <a:srgbClr val="0000FF"/>
                </a:solidFill>
                <a:latin typeface="Arial" charset="0"/>
              </a:endParaRPr>
            </a:p>
          </p:txBody>
        </p:sp>
      </p:grpSp>
      <p:sp>
        <p:nvSpPr>
          <p:cNvPr id="91172" name="Freeform 36"/>
          <p:cNvSpPr>
            <a:spLocks/>
          </p:cNvSpPr>
          <p:nvPr/>
        </p:nvSpPr>
        <p:spPr bwMode="auto">
          <a:xfrm>
            <a:off x="3524250" y="1905000"/>
            <a:ext cx="3390900" cy="2419350"/>
          </a:xfrm>
          <a:custGeom>
            <a:avLst/>
            <a:gdLst>
              <a:gd name="T0" fmla="*/ 0 w 2136"/>
              <a:gd name="T1" fmla="*/ 2147483647 h 1524"/>
              <a:gd name="T2" fmla="*/ 2147483647 w 2136"/>
              <a:gd name="T3" fmla="*/ 2147483647 h 1524"/>
              <a:gd name="T4" fmla="*/ 2147483647 w 2136"/>
              <a:gd name="T5" fmla="*/ 0 h 1524"/>
              <a:gd name="T6" fmla="*/ 2147483647 w 2136"/>
              <a:gd name="T7" fmla="*/ 2147483647 h 1524"/>
              <a:gd name="T8" fmla="*/ 0 w 2136"/>
              <a:gd name="T9" fmla="*/ 2147483647 h 1524"/>
              <a:gd name="T10" fmla="*/ 0 60000 65536"/>
              <a:gd name="T11" fmla="*/ 0 60000 65536"/>
              <a:gd name="T12" fmla="*/ 0 60000 65536"/>
              <a:gd name="T13" fmla="*/ 0 60000 65536"/>
              <a:gd name="T14" fmla="*/ 0 60000 65536"/>
              <a:gd name="T15" fmla="*/ 0 w 2136"/>
              <a:gd name="T16" fmla="*/ 0 h 1524"/>
              <a:gd name="T17" fmla="*/ 2136 w 2136"/>
              <a:gd name="T18" fmla="*/ 1524 h 1524"/>
            </a:gdLst>
            <a:ahLst/>
            <a:cxnLst>
              <a:cxn ang="T10">
                <a:pos x="T0" y="T1"/>
              </a:cxn>
              <a:cxn ang="T11">
                <a:pos x="T2" y="T3"/>
              </a:cxn>
              <a:cxn ang="T12">
                <a:pos x="T4" y="T5"/>
              </a:cxn>
              <a:cxn ang="T13">
                <a:pos x="T6" y="T7"/>
              </a:cxn>
              <a:cxn ang="T14">
                <a:pos x="T8" y="T9"/>
              </a:cxn>
            </a:cxnLst>
            <a:rect l="T15" t="T16" r="T17" b="T18"/>
            <a:pathLst>
              <a:path w="2136" h="1524">
                <a:moveTo>
                  <a:pt x="0" y="996"/>
                </a:moveTo>
                <a:lnTo>
                  <a:pt x="144" y="1524"/>
                </a:lnTo>
                <a:lnTo>
                  <a:pt x="2100" y="0"/>
                </a:lnTo>
                <a:lnTo>
                  <a:pt x="2136" y="588"/>
                </a:lnTo>
                <a:lnTo>
                  <a:pt x="0" y="996"/>
                </a:lnTo>
                <a:close/>
              </a:path>
            </a:pathLst>
          </a:custGeom>
          <a:solidFill>
            <a:srgbClr val="009999">
              <a:alpha val="76862"/>
            </a:srgbClr>
          </a:solidFill>
          <a:ln w="9525">
            <a:solidFill>
              <a:srgbClr val="009999"/>
            </a:solidFill>
            <a:round/>
            <a:headEnd/>
            <a:tailEnd/>
          </a:ln>
        </p:spPr>
        <p:txBody>
          <a:bodyPr/>
          <a:lstStyle/>
          <a:p>
            <a:pPr fontAlgn="base">
              <a:spcBef>
                <a:spcPct val="0"/>
              </a:spcBef>
              <a:spcAft>
                <a:spcPct val="0"/>
              </a:spcAft>
            </a:pPr>
            <a:endParaRPr lang="en-US">
              <a:solidFill>
                <a:srgbClr val="0000FF"/>
              </a:solidFill>
              <a:latin typeface="Arial" charset="0"/>
            </a:endParaRPr>
          </a:p>
        </p:txBody>
      </p:sp>
      <p:sp>
        <p:nvSpPr>
          <p:cNvPr id="91173" name="Freeform 37"/>
          <p:cNvSpPr>
            <a:spLocks/>
          </p:cNvSpPr>
          <p:nvPr/>
        </p:nvSpPr>
        <p:spPr bwMode="auto">
          <a:xfrm>
            <a:off x="3811588" y="1873250"/>
            <a:ext cx="3124200" cy="2378075"/>
          </a:xfrm>
          <a:custGeom>
            <a:avLst/>
            <a:gdLst>
              <a:gd name="T0" fmla="*/ 2147483647 w 1908"/>
              <a:gd name="T1" fmla="*/ 0 h 1428"/>
              <a:gd name="T2" fmla="*/ 2147483647 w 1908"/>
              <a:gd name="T3" fmla="*/ 2147483647 h 1428"/>
              <a:gd name="T4" fmla="*/ 2147483647 w 1908"/>
              <a:gd name="T5" fmla="*/ 2147483647 h 1428"/>
              <a:gd name="T6" fmla="*/ 0 w 1908"/>
              <a:gd name="T7" fmla="*/ 2147483647 h 1428"/>
              <a:gd name="T8" fmla="*/ 2147483647 w 1908"/>
              <a:gd name="T9" fmla="*/ 0 h 1428"/>
              <a:gd name="T10" fmla="*/ 0 60000 65536"/>
              <a:gd name="T11" fmla="*/ 0 60000 65536"/>
              <a:gd name="T12" fmla="*/ 0 60000 65536"/>
              <a:gd name="T13" fmla="*/ 0 60000 65536"/>
              <a:gd name="T14" fmla="*/ 0 60000 65536"/>
              <a:gd name="T15" fmla="*/ 0 w 1908"/>
              <a:gd name="T16" fmla="*/ 0 h 1428"/>
              <a:gd name="T17" fmla="*/ 1908 w 1908"/>
              <a:gd name="T18" fmla="*/ 1428 h 1428"/>
            </a:gdLst>
            <a:ahLst/>
            <a:cxnLst>
              <a:cxn ang="T10">
                <a:pos x="T0" y="T1"/>
              </a:cxn>
              <a:cxn ang="T11">
                <a:pos x="T2" y="T3"/>
              </a:cxn>
              <a:cxn ang="T12">
                <a:pos x="T4" y="T5"/>
              </a:cxn>
              <a:cxn ang="T13">
                <a:pos x="T6" y="T7"/>
              </a:cxn>
              <a:cxn ang="T14">
                <a:pos x="T8" y="T9"/>
              </a:cxn>
            </a:cxnLst>
            <a:rect l="T15" t="T16" r="T17" b="T18"/>
            <a:pathLst>
              <a:path w="1908" h="1428">
                <a:moveTo>
                  <a:pt x="1872" y="0"/>
                </a:moveTo>
                <a:lnTo>
                  <a:pt x="1908" y="564"/>
                </a:lnTo>
                <a:lnTo>
                  <a:pt x="132" y="1428"/>
                </a:lnTo>
                <a:lnTo>
                  <a:pt x="0" y="852"/>
                </a:lnTo>
                <a:lnTo>
                  <a:pt x="1872" y="0"/>
                </a:lnTo>
                <a:close/>
              </a:path>
            </a:pathLst>
          </a:custGeom>
          <a:solidFill>
            <a:srgbClr val="FF0000">
              <a:alpha val="61960"/>
            </a:srgbClr>
          </a:solidFill>
          <a:ln w="9525">
            <a:solidFill>
              <a:srgbClr val="FFFF00"/>
            </a:solidFill>
            <a:round/>
            <a:headEnd/>
            <a:tailEnd/>
          </a:ln>
        </p:spPr>
        <p:txBody>
          <a:bodyPr/>
          <a:lstStyle/>
          <a:p>
            <a:pPr fontAlgn="base">
              <a:spcBef>
                <a:spcPct val="0"/>
              </a:spcBef>
              <a:spcAft>
                <a:spcPct val="0"/>
              </a:spcAft>
            </a:pPr>
            <a:endParaRPr lang="en-US">
              <a:solidFill>
                <a:srgbClr val="0000FF"/>
              </a:solidFill>
              <a:latin typeface="Arial" charset="0"/>
            </a:endParaRPr>
          </a:p>
        </p:txBody>
      </p:sp>
      <p:sp>
        <p:nvSpPr>
          <p:cNvPr id="91174" name="Oval 38"/>
          <p:cNvSpPr>
            <a:spLocks noChangeArrowheads="1"/>
          </p:cNvSpPr>
          <p:nvPr/>
        </p:nvSpPr>
        <p:spPr bwMode="auto">
          <a:xfrm rot="-495235">
            <a:off x="3429000" y="3467100"/>
            <a:ext cx="381000" cy="873125"/>
          </a:xfrm>
          <a:prstGeom prst="ellipse">
            <a:avLst/>
          </a:prstGeom>
          <a:solidFill>
            <a:srgbClr val="D7D7D7"/>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a:solidFill>
                <a:srgbClr val="0000FF"/>
              </a:solidFill>
              <a:latin typeface="Arial" charset="0"/>
            </a:endParaRPr>
          </a:p>
        </p:txBody>
      </p:sp>
      <p:sp>
        <p:nvSpPr>
          <p:cNvPr id="17420" name="Text Box 39"/>
          <p:cNvSpPr txBox="1">
            <a:spLocks noChangeArrowheads="1"/>
          </p:cNvSpPr>
          <p:nvPr/>
        </p:nvSpPr>
        <p:spPr bwMode="auto">
          <a:xfrm>
            <a:off x="0" y="5903893"/>
            <a:ext cx="8610600" cy="954107"/>
          </a:xfrm>
          <a:prstGeom prst="rect">
            <a:avLst/>
          </a:prstGeom>
          <a:gradFill rotWithShape="1">
            <a:gsLst>
              <a:gs pos="0">
                <a:srgbClr val="FFFF99"/>
              </a:gs>
              <a:gs pos="50000">
                <a:srgbClr val="FFFFFF"/>
              </a:gs>
              <a:gs pos="100000">
                <a:srgbClr val="FFFF99"/>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2800" dirty="0">
                <a:solidFill>
                  <a:srgbClr val="0000FF"/>
                </a:solidFill>
                <a:latin typeface="Times New Roman" pitchFamily="18" charset="0"/>
                <a:cs typeface="Times New Roman" pitchFamily="18" charset="0"/>
              </a:rPr>
              <a:t>Chùm tia sáng phân kỳ xuất phát từ điểm S thích hợp tới gương cầu lõm</a:t>
            </a:r>
          </a:p>
        </p:txBody>
      </p:sp>
      <p:sp>
        <p:nvSpPr>
          <p:cNvPr id="91176" name="Text Box 40"/>
          <p:cNvSpPr txBox="1">
            <a:spLocks noChangeArrowheads="1"/>
          </p:cNvSpPr>
          <p:nvPr/>
        </p:nvSpPr>
        <p:spPr bwMode="auto">
          <a:xfrm>
            <a:off x="5105400" y="3143250"/>
            <a:ext cx="3048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solidFill>
                  <a:srgbClr val="0000FF"/>
                </a:solidFill>
              </a:rPr>
              <a:t>S</a:t>
            </a:r>
          </a:p>
        </p:txBody>
      </p:sp>
    </p:spTree>
    <p:extLst>
      <p:ext uri="{BB962C8B-B14F-4D97-AF65-F5344CB8AC3E}">
        <p14:creationId xmlns="" xmlns:p14="http://schemas.microsoft.com/office/powerpoint/2010/main" val="23319827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1174"/>
                                        </p:tgtEl>
                                        <p:attrNameLst>
                                          <p:attrName>style.visibility</p:attrName>
                                        </p:attrNameLst>
                                      </p:cBhvr>
                                      <p:to>
                                        <p:strVal val="visible"/>
                                      </p:to>
                                    </p:set>
                                    <p:animEffect transition="in" filter="fade">
                                      <p:cBhvr>
                                        <p:cTn id="19" dur="2000"/>
                                        <p:tgtEl>
                                          <p:spTgt spid="91174"/>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1172"/>
                                        </p:tgtEl>
                                        <p:attrNameLst>
                                          <p:attrName>style.visibility</p:attrName>
                                        </p:attrNameLst>
                                      </p:cBhvr>
                                      <p:to>
                                        <p:strVal val="visible"/>
                                      </p:to>
                                    </p:set>
                                    <p:animEffect transition="in" filter="wipe(left)">
                                      <p:cBhvr>
                                        <p:cTn id="23" dur="3000"/>
                                        <p:tgtEl>
                                          <p:spTgt spid="91172"/>
                                        </p:tgtEl>
                                      </p:cBhvr>
                                    </p:animEffect>
                                  </p:childTnLst>
                                </p:cTn>
                              </p:par>
                            </p:childTnLst>
                          </p:cTn>
                        </p:par>
                        <p:par>
                          <p:cTn id="24" fill="hold" nodeType="afterGroup">
                            <p:stCondLst>
                              <p:cond delay="5000"/>
                            </p:stCondLst>
                            <p:childTnLst>
                              <p:par>
                                <p:cTn id="25" presetID="18" presetClass="entr" presetSubtype="12" fill="hold" grpId="0" nodeType="afterEffect">
                                  <p:stCondLst>
                                    <p:cond delay="0"/>
                                  </p:stCondLst>
                                  <p:childTnLst>
                                    <p:set>
                                      <p:cBhvr>
                                        <p:cTn id="26" dur="1" fill="hold">
                                          <p:stCondLst>
                                            <p:cond delay="0"/>
                                          </p:stCondLst>
                                        </p:cTn>
                                        <p:tgtEl>
                                          <p:spTgt spid="91173"/>
                                        </p:tgtEl>
                                        <p:attrNameLst>
                                          <p:attrName>style.visibility</p:attrName>
                                        </p:attrNameLst>
                                      </p:cBhvr>
                                      <p:to>
                                        <p:strVal val="visible"/>
                                      </p:to>
                                    </p:set>
                                    <p:animEffect transition="in" filter="strips(downLeft)">
                                      <p:cBhvr>
                                        <p:cTn id="27" dur="2000"/>
                                        <p:tgtEl>
                                          <p:spTgt spid="91173"/>
                                        </p:tgtEl>
                                      </p:cBhvr>
                                    </p:animEffect>
                                  </p:childTnLst>
                                </p:cTn>
                              </p:par>
                            </p:childTnLst>
                          </p:cTn>
                        </p:par>
                        <p:par>
                          <p:cTn id="28" fill="hold" nodeType="afterGroup">
                            <p:stCondLst>
                              <p:cond delay="7000"/>
                            </p:stCondLst>
                            <p:childTnLst>
                              <p:par>
                                <p:cTn id="29" presetID="10" presetClass="entr" presetSubtype="0" fill="hold" grpId="0" nodeType="afterEffect">
                                  <p:stCondLst>
                                    <p:cond delay="0"/>
                                  </p:stCondLst>
                                  <p:childTnLst>
                                    <p:set>
                                      <p:cBhvr>
                                        <p:cTn id="30" dur="1" fill="hold">
                                          <p:stCondLst>
                                            <p:cond delay="0"/>
                                          </p:stCondLst>
                                        </p:cTn>
                                        <p:tgtEl>
                                          <p:spTgt spid="91176"/>
                                        </p:tgtEl>
                                        <p:attrNameLst>
                                          <p:attrName>style.visibility</p:attrName>
                                        </p:attrNameLst>
                                      </p:cBhvr>
                                      <p:to>
                                        <p:strVal val="visible"/>
                                      </p:to>
                                    </p:set>
                                    <p:animEffect transition="in" filter="fade">
                                      <p:cBhvr>
                                        <p:cTn id="31" dur="500"/>
                                        <p:tgtEl>
                                          <p:spTgt spid="91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72" grpId="0" animBg="1"/>
      <p:bldP spid="91173" grpId="0" animBg="1"/>
      <p:bldP spid="91174" grpId="0" animBg="1"/>
      <p:bldP spid="9117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
          <p:cNvGrpSpPr>
            <a:grpSpLocks/>
          </p:cNvGrpSpPr>
          <p:nvPr/>
        </p:nvGrpSpPr>
        <p:grpSpPr bwMode="auto">
          <a:xfrm>
            <a:off x="1600200" y="3352800"/>
            <a:ext cx="2284413" cy="1778000"/>
            <a:chOff x="835" y="2208"/>
            <a:chExt cx="1439" cy="1120"/>
          </a:xfrm>
        </p:grpSpPr>
        <p:sp>
          <p:nvSpPr>
            <p:cNvPr id="18474" name="Freeform 3"/>
            <p:cNvSpPr>
              <a:spLocks/>
            </p:cNvSpPr>
            <p:nvPr/>
          </p:nvSpPr>
          <p:spPr bwMode="auto">
            <a:xfrm rot="-158215">
              <a:off x="1676" y="2215"/>
              <a:ext cx="492" cy="732"/>
            </a:xfrm>
            <a:custGeom>
              <a:avLst/>
              <a:gdLst>
                <a:gd name="T0" fmla="*/ 360 w 492"/>
                <a:gd name="T1" fmla="*/ 0 h 732"/>
                <a:gd name="T2" fmla="*/ 144 w 492"/>
                <a:gd name="T3" fmla="*/ 180 h 732"/>
                <a:gd name="T4" fmla="*/ 120 w 492"/>
                <a:gd name="T5" fmla="*/ 336 h 732"/>
                <a:gd name="T6" fmla="*/ 0 w 492"/>
                <a:gd name="T7" fmla="*/ 432 h 732"/>
                <a:gd name="T8" fmla="*/ 24 w 492"/>
                <a:gd name="T9" fmla="*/ 528 h 732"/>
                <a:gd name="T10" fmla="*/ 84 w 492"/>
                <a:gd name="T11" fmla="*/ 684 h 732"/>
                <a:gd name="T12" fmla="*/ 192 w 492"/>
                <a:gd name="T13" fmla="*/ 660 h 732"/>
                <a:gd name="T14" fmla="*/ 324 w 492"/>
                <a:gd name="T15" fmla="*/ 732 h 732"/>
                <a:gd name="T16" fmla="*/ 492 w 492"/>
                <a:gd name="T17" fmla="*/ 672 h 7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732"/>
                <a:gd name="T29" fmla="*/ 492 w 492"/>
                <a:gd name="T30" fmla="*/ 732 h 7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732">
                  <a:moveTo>
                    <a:pt x="360" y="0"/>
                  </a:moveTo>
                  <a:lnTo>
                    <a:pt x="144" y="180"/>
                  </a:lnTo>
                  <a:lnTo>
                    <a:pt x="120" y="336"/>
                  </a:lnTo>
                  <a:lnTo>
                    <a:pt x="0" y="432"/>
                  </a:lnTo>
                  <a:lnTo>
                    <a:pt x="24" y="528"/>
                  </a:lnTo>
                  <a:lnTo>
                    <a:pt x="84" y="684"/>
                  </a:lnTo>
                  <a:lnTo>
                    <a:pt x="192" y="660"/>
                  </a:lnTo>
                  <a:lnTo>
                    <a:pt x="324" y="732"/>
                  </a:lnTo>
                  <a:lnTo>
                    <a:pt x="492" y="672"/>
                  </a:lnTo>
                </a:path>
              </a:pathLst>
            </a:custGeom>
            <a:gradFill rotWithShape="1">
              <a:gsLst>
                <a:gs pos="0">
                  <a:srgbClr val="FFFFFF"/>
                </a:gs>
                <a:gs pos="100000">
                  <a:srgbClr val="C0C0C0"/>
                </a:gs>
              </a:gsLst>
              <a:lin ang="5400000" scaled="1"/>
            </a:gradFill>
            <a:ln w="9525">
              <a:solidFill>
                <a:schemeClr val="tx1"/>
              </a:solidFill>
              <a:round/>
              <a:headEnd/>
              <a:tailEnd/>
            </a:ln>
          </p:spPr>
          <p:txBody>
            <a:bodyPr/>
            <a:lstStyle/>
            <a:p>
              <a:pPr fontAlgn="base">
                <a:spcBef>
                  <a:spcPct val="0"/>
                </a:spcBef>
                <a:spcAft>
                  <a:spcPct val="0"/>
                </a:spcAft>
              </a:pPr>
              <a:endParaRPr lang="en-US">
                <a:solidFill>
                  <a:srgbClr val="0000FF"/>
                </a:solidFill>
                <a:latin typeface="Arial" charset="0"/>
              </a:endParaRPr>
            </a:p>
          </p:txBody>
        </p:sp>
        <p:sp>
          <p:nvSpPr>
            <p:cNvPr id="103428" name="Oval 4"/>
            <p:cNvSpPr>
              <a:spLocks noChangeArrowheads="1"/>
            </p:cNvSpPr>
            <p:nvPr/>
          </p:nvSpPr>
          <p:spPr bwMode="auto">
            <a:xfrm rot="31879680">
              <a:off x="1937" y="2208"/>
              <a:ext cx="337" cy="672"/>
            </a:xfrm>
            <a:prstGeom prst="ellipse">
              <a:avLst/>
            </a:prstGeom>
            <a:solidFill>
              <a:schemeClr val="accent1"/>
            </a:solidFill>
            <a:ln w="9525">
              <a:solidFill>
                <a:schemeClr val="tx1"/>
              </a:solidFill>
              <a:round/>
              <a:headEnd/>
              <a:tailEnd/>
            </a:ln>
            <a:effectLst>
              <a:outerShdw dist="107763" dir="8100000" algn="ctr" rotWithShape="0">
                <a:schemeClr val="bg2">
                  <a:alpha val="50000"/>
                </a:schemeClr>
              </a:outerShdw>
            </a:effectLst>
          </p:spPr>
          <p:txBody>
            <a:bodyPr wrap="none" anchor="ctr"/>
            <a:lstStyle/>
            <a:p>
              <a:pPr fontAlgn="base">
                <a:spcBef>
                  <a:spcPct val="0"/>
                </a:spcBef>
                <a:spcAft>
                  <a:spcPct val="0"/>
                </a:spcAft>
                <a:defRPr/>
              </a:pPr>
              <a:endParaRPr lang="en-US">
                <a:solidFill>
                  <a:srgbClr val="0000FF"/>
                </a:solidFill>
                <a:latin typeface="Arial" charset="0"/>
              </a:endParaRPr>
            </a:p>
          </p:txBody>
        </p:sp>
        <p:sp>
          <p:nvSpPr>
            <p:cNvPr id="103429" name="Oval 5"/>
            <p:cNvSpPr>
              <a:spLocks noChangeArrowheads="1"/>
            </p:cNvSpPr>
            <p:nvPr/>
          </p:nvSpPr>
          <p:spPr bwMode="auto">
            <a:xfrm rot="31941588">
              <a:off x="1960" y="2252"/>
              <a:ext cx="300" cy="585"/>
            </a:xfrm>
            <a:prstGeom prst="ellipse">
              <a:avLst/>
            </a:prstGeom>
            <a:gradFill rotWithShape="1">
              <a:gsLst>
                <a:gs pos="0">
                  <a:schemeClr val="accent1"/>
                </a:gs>
                <a:gs pos="100000">
                  <a:schemeClr val="accent1">
                    <a:gamma/>
                    <a:tint val="25490"/>
                    <a:invGamma/>
                  </a:schemeClr>
                </a:gs>
              </a:gsLst>
              <a:path path="shape">
                <a:fillToRect l="50000" t="50000" r="50000" b="50000"/>
              </a:path>
            </a:gradFill>
            <a:ln w="9525">
              <a:solidFill>
                <a:schemeClr val="bg2"/>
              </a:solidFill>
              <a:round/>
              <a:headEnd/>
              <a:tailEnd/>
            </a:ln>
            <a:effectLst/>
          </p:spPr>
          <p:txBody>
            <a:bodyPr wrap="none" anchor="ctr"/>
            <a:lstStyle/>
            <a:p>
              <a:pPr fontAlgn="base">
                <a:spcBef>
                  <a:spcPct val="0"/>
                </a:spcBef>
                <a:spcAft>
                  <a:spcPct val="0"/>
                </a:spcAft>
                <a:defRPr/>
              </a:pPr>
              <a:endParaRPr lang="en-US">
                <a:solidFill>
                  <a:srgbClr val="0000FF"/>
                </a:solidFill>
                <a:latin typeface="Arial" charset="0"/>
              </a:endParaRPr>
            </a:p>
          </p:txBody>
        </p:sp>
        <p:sp>
          <p:nvSpPr>
            <p:cNvPr id="103430" name="Freeform 6"/>
            <p:cNvSpPr>
              <a:spLocks/>
            </p:cNvSpPr>
            <p:nvPr/>
          </p:nvSpPr>
          <p:spPr bwMode="auto">
            <a:xfrm rot="-158215">
              <a:off x="873" y="2663"/>
              <a:ext cx="914" cy="665"/>
            </a:xfrm>
            <a:custGeom>
              <a:avLst/>
              <a:gdLst/>
              <a:ahLst/>
              <a:cxnLst>
                <a:cxn ang="0">
                  <a:pos x="833" y="0"/>
                </a:cxn>
                <a:cxn ang="0">
                  <a:pos x="8" y="404"/>
                </a:cxn>
                <a:cxn ang="0">
                  <a:pos x="0" y="501"/>
                </a:cxn>
                <a:cxn ang="0">
                  <a:pos x="29" y="595"/>
                </a:cxn>
                <a:cxn ang="0">
                  <a:pos x="92" y="665"/>
                </a:cxn>
                <a:cxn ang="0">
                  <a:pos x="914" y="266"/>
                </a:cxn>
              </a:cxnLst>
              <a:rect l="0" t="0" r="r" b="b"/>
              <a:pathLst>
                <a:path w="914" h="665">
                  <a:moveTo>
                    <a:pt x="833" y="0"/>
                  </a:moveTo>
                  <a:lnTo>
                    <a:pt x="8" y="404"/>
                  </a:lnTo>
                  <a:lnTo>
                    <a:pt x="0" y="501"/>
                  </a:lnTo>
                  <a:lnTo>
                    <a:pt x="29" y="595"/>
                  </a:lnTo>
                  <a:lnTo>
                    <a:pt x="92" y="665"/>
                  </a:lnTo>
                  <a:lnTo>
                    <a:pt x="914" y="266"/>
                  </a:lnTo>
                </a:path>
              </a:pathLst>
            </a:custGeom>
            <a:gradFill rotWithShape="1">
              <a:gsLst>
                <a:gs pos="0">
                  <a:schemeClr val="bg2">
                    <a:gamma/>
                    <a:tint val="0"/>
                    <a:invGamma/>
                  </a:schemeClr>
                </a:gs>
                <a:gs pos="100000">
                  <a:schemeClr val="bg2"/>
                </a:gs>
              </a:gsLst>
              <a:lin ang="5400000" scaled="1"/>
            </a:gradFill>
            <a:ln w="9525">
              <a:solidFill>
                <a:schemeClr val="tx1"/>
              </a:solidFill>
              <a:round/>
              <a:headEnd/>
              <a:tailEnd/>
            </a:ln>
            <a:effectLst/>
          </p:spPr>
          <p:txBody>
            <a:bodyPr/>
            <a:lstStyle/>
            <a:p>
              <a:pPr fontAlgn="base">
                <a:spcBef>
                  <a:spcPct val="0"/>
                </a:spcBef>
                <a:spcAft>
                  <a:spcPct val="0"/>
                </a:spcAft>
                <a:defRPr/>
              </a:pPr>
              <a:endParaRPr lang="en-US">
                <a:solidFill>
                  <a:srgbClr val="0000FF"/>
                </a:solidFill>
                <a:latin typeface="Arial" charset="0"/>
              </a:endParaRPr>
            </a:p>
          </p:txBody>
        </p:sp>
        <p:sp>
          <p:nvSpPr>
            <p:cNvPr id="18478" name="Arc 7"/>
            <p:cNvSpPr>
              <a:spLocks/>
            </p:cNvSpPr>
            <p:nvPr/>
          </p:nvSpPr>
          <p:spPr bwMode="auto">
            <a:xfrm rot="-9345897">
              <a:off x="950" y="3079"/>
              <a:ext cx="336" cy="217"/>
            </a:xfrm>
            <a:custGeom>
              <a:avLst/>
              <a:gdLst>
                <a:gd name="T0" fmla="*/ 0 w 21600"/>
                <a:gd name="T1" fmla="*/ 0 h 18870"/>
                <a:gd name="T2" fmla="*/ 0 w 21600"/>
                <a:gd name="T3" fmla="*/ 0 h 18870"/>
                <a:gd name="T4" fmla="*/ 0 w 21600"/>
                <a:gd name="T5" fmla="*/ 0 h 18870"/>
                <a:gd name="T6" fmla="*/ 0 60000 65536"/>
                <a:gd name="T7" fmla="*/ 0 60000 65536"/>
                <a:gd name="T8" fmla="*/ 0 60000 65536"/>
                <a:gd name="T9" fmla="*/ 0 w 21600"/>
                <a:gd name="T10" fmla="*/ 0 h 18870"/>
                <a:gd name="T11" fmla="*/ 21600 w 21600"/>
                <a:gd name="T12" fmla="*/ 18870 h 18870"/>
              </a:gdLst>
              <a:ahLst/>
              <a:cxnLst>
                <a:cxn ang="T6">
                  <a:pos x="T0" y="T1"/>
                </a:cxn>
                <a:cxn ang="T7">
                  <a:pos x="T2" y="T3"/>
                </a:cxn>
                <a:cxn ang="T8">
                  <a:pos x="T4" y="T5"/>
                </a:cxn>
              </a:cxnLst>
              <a:rect l="T9" t="T10" r="T11" b="T12"/>
              <a:pathLst>
                <a:path w="21600" h="18870" fill="none" extrusionOk="0">
                  <a:moveTo>
                    <a:pt x="10511" y="-1"/>
                  </a:moveTo>
                  <a:cubicBezTo>
                    <a:pt x="17356" y="3813"/>
                    <a:pt x="21600" y="11034"/>
                    <a:pt x="21600" y="18870"/>
                  </a:cubicBezTo>
                </a:path>
                <a:path w="21600" h="18870" stroke="0" extrusionOk="0">
                  <a:moveTo>
                    <a:pt x="10511" y="-1"/>
                  </a:moveTo>
                  <a:cubicBezTo>
                    <a:pt x="17356" y="3813"/>
                    <a:pt x="21600" y="11034"/>
                    <a:pt x="21600" y="18870"/>
                  </a:cubicBezTo>
                  <a:lnTo>
                    <a:pt x="0" y="18870"/>
                  </a:lnTo>
                  <a:close/>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0000FF"/>
                </a:solidFill>
                <a:latin typeface="Arial" charset="0"/>
              </a:endParaRPr>
            </a:p>
          </p:txBody>
        </p:sp>
        <p:sp>
          <p:nvSpPr>
            <p:cNvPr id="18479" name="AutoShape 8"/>
            <p:cNvSpPr>
              <a:spLocks noChangeArrowheads="1"/>
            </p:cNvSpPr>
            <p:nvPr/>
          </p:nvSpPr>
          <p:spPr bwMode="auto">
            <a:xfrm rot="-1634725">
              <a:off x="1442" y="2704"/>
              <a:ext cx="144" cy="48"/>
            </a:xfrm>
            <a:prstGeom prst="cube">
              <a:avLst>
                <a:gd name="adj" fmla="val 26519"/>
              </a:avLst>
            </a:prstGeom>
            <a:solidFill>
              <a:schemeClr val="bg2"/>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FF"/>
                </a:solidFill>
                <a:latin typeface="Arial" charset="0"/>
              </a:endParaRPr>
            </a:p>
          </p:txBody>
        </p:sp>
        <p:sp>
          <p:nvSpPr>
            <p:cNvPr id="18480" name="Arc 9"/>
            <p:cNvSpPr>
              <a:spLocks/>
            </p:cNvSpPr>
            <p:nvPr/>
          </p:nvSpPr>
          <p:spPr bwMode="auto">
            <a:xfrm rot="-9345897">
              <a:off x="1661" y="2676"/>
              <a:ext cx="336" cy="217"/>
            </a:xfrm>
            <a:custGeom>
              <a:avLst/>
              <a:gdLst>
                <a:gd name="T0" fmla="*/ 0 w 21600"/>
                <a:gd name="T1" fmla="*/ 0 h 18870"/>
                <a:gd name="T2" fmla="*/ 0 w 21600"/>
                <a:gd name="T3" fmla="*/ 0 h 18870"/>
                <a:gd name="T4" fmla="*/ 0 w 21600"/>
                <a:gd name="T5" fmla="*/ 0 h 18870"/>
                <a:gd name="T6" fmla="*/ 0 60000 65536"/>
                <a:gd name="T7" fmla="*/ 0 60000 65536"/>
                <a:gd name="T8" fmla="*/ 0 60000 65536"/>
                <a:gd name="T9" fmla="*/ 0 w 21600"/>
                <a:gd name="T10" fmla="*/ 0 h 18870"/>
                <a:gd name="T11" fmla="*/ 21600 w 21600"/>
                <a:gd name="T12" fmla="*/ 18870 h 18870"/>
              </a:gdLst>
              <a:ahLst/>
              <a:cxnLst>
                <a:cxn ang="T6">
                  <a:pos x="T0" y="T1"/>
                </a:cxn>
                <a:cxn ang="T7">
                  <a:pos x="T2" y="T3"/>
                </a:cxn>
                <a:cxn ang="T8">
                  <a:pos x="T4" y="T5"/>
                </a:cxn>
              </a:cxnLst>
              <a:rect l="T9" t="T10" r="T11" b="T12"/>
              <a:pathLst>
                <a:path w="21600" h="18870" fill="none" extrusionOk="0">
                  <a:moveTo>
                    <a:pt x="10511" y="-1"/>
                  </a:moveTo>
                  <a:cubicBezTo>
                    <a:pt x="17356" y="3813"/>
                    <a:pt x="21600" y="11034"/>
                    <a:pt x="21600" y="18870"/>
                  </a:cubicBezTo>
                </a:path>
                <a:path w="21600" h="18870" stroke="0" extrusionOk="0">
                  <a:moveTo>
                    <a:pt x="10511" y="-1"/>
                  </a:moveTo>
                  <a:cubicBezTo>
                    <a:pt x="17356" y="3813"/>
                    <a:pt x="21600" y="11034"/>
                    <a:pt x="21600" y="18870"/>
                  </a:cubicBezTo>
                  <a:lnTo>
                    <a:pt x="0" y="18870"/>
                  </a:lnTo>
                  <a:close/>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0000FF"/>
                </a:solidFill>
                <a:latin typeface="Arial" charset="0"/>
              </a:endParaRPr>
            </a:p>
          </p:txBody>
        </p:sp>
        <p:sp>
          <p:nvSpPr>
            <p:cNvPr id="18481" name="Line 10"/>
            <p:cNvSpPr>
              <a:spLocks noChangeShapeType="1"/>
            </p:cNvSpPr>
            <p:nvPr/>
          </p:nvSpPr>
          <p:spPr bwMode="auto">
            <a:xfrm rot="21441785" flipV="1">
              <a:off x="994" y="2722"/>
              <a:ext cx="720" cy="336"/>
            </a:xfrm>
            <a:prstGeom prst="line">
              <a:avLst/>
            </a:prstGeom>
            <a:noFill/>
            <a:ln w="9525">
              <a:solidFill>
                <a:srgbClr val="9FCCCD"/>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8482" name="Line 11"/>
            <p:cNvSpPr>
              <a:spLocks noChangeShapeType="1"/>
            </p:cNvSpPr>
            <p:nvPr/>
          </p:nvSpPr>
          <p:spPr bwMode="auto">
            <a:xfrm rot="21441785" flipV="1">
              <a:off x="996" y="2770"/>
              <a:ext cx="720" cy="336"/>
            </a:xfrm>
            <a:prstGeom prst="line">
              <a:avLst/>
            </a:prstGeom>
            <a:noFill/>
            <a:ln w="9525">
              <a:solidFill>
                <a:srgbClr val="9FCCCD"/>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8483" name="Line 12"/>
            <p:cNvSpPr>
              <a:spLocks noChangeShapeType="1"/>
            </p:cNvSpPr>
            <p:nvPr/>
          </p:nvSpPr>
          <p:spPr bwMode="auto">
            <a:xfrm rot="21441785" flipV="1">
              <a:off x="1010" y="2817"/>
              <a:ext cx="720" cy="336"/>
            </a:xfrm>
            <a:prstGeom prst="line">
              <a:avLst/>
            </a:prstGeom>
            <a:noFill/>
            <a:ln w="9525">
              <a:solidFill>
                <a:srgbClr val="9FCCCD"/>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8484" name="Line 13"/>
            <p:cNvSpPr>
              <a:spLocks noChangeShapeType="1"/>
            </p:cNvSpPr>
            <p:nvPr/>
          </p:nvSpPr>
          <p:spPr bwMode="auto">
            <a:xfrm rot="21441785" flipV="1">
              <a:off x="994" y="2722"/>
              <a:ext cx="720" cy="336"/>
            </a:xfrm>
            <a:prstGeom prst="line">
              <a:avLst/>
            </a:prstGeom>
            <a:noFill/>
            <a:ln w="9525">
              <a:solidFill>
                <a:srgbClr val="9FCCCD"/>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8485" name="Line 14"/>
            <p:cNvSpPr>
              <a:spLocks noChangeShapeType="1"/>
            </p:cNvSpPr>
            <p:nvPr/>
          </p:nvSpPr>
          <p:spPr bwMode="auto">
            <a:xfrm rot="21441785" flipV="1">
              <a:off x="1036" y="2864"/>
              <a:ext cx="720" cy="336"/>
            </a:xfrm>
            <a:prstGeom prst="line">
              <a:avLst/>
            </a:prstGeom>
            <a:noFill/>
            <a:ln w="9525">
              <a:solidFill>
                <a:srgbClr val="9FCCCD"/>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8486" name="Line 15"/>
            <p:cNvSpPr>
              <a:spLocks noChangeShapeType="1"/>
            </p:cNvSpPr>
            <p:nvPr/>
          </p:nvSpPr>
          <p:spPr bwMode="auto">
            <a:xfrm rot="21441785" flipV="1">
              <a:off x="1062" y="2899"/>
              <a:ext cx="720" cy="336"/>
            </a:xfrm>
            <a:prstGeom prst="line">
              <a:avLst/>
            </a:prstGeom>
            <a:noFill/>
            <a:ln w="9525">
              <a:solidFill>
                <a:srgbClr val="9FCCCD"/>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8487" name="AutoShape 16"/>
            <p:cNvSpPr>
              <a:spLocks noChangeArrowheads="1"/>
            </p:cNvSpPr>
            <p:nvPr/>
          </p:nvSpPr>
          <p:spPr bwMode="auto">
            <a:xfrm rot="-6667123">
              <a:off x="906" y="3001"/>
              <a:ext cx="241" cy="38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344 w 21600"/>
                <a:gd name="T13" fmla="*/ 0 h 21600"/>
                <a:gd name="T14" fmla="*/ 20256 w 21600"/>
                <a:gd name="T15" fmla="*/ 6075 h 21600"/>
              </a:gdLst>
              <a:ahLst/>
              <a:cxnLst>
                <a:cxn ang="T8">
                  <a:pos x="T0" y="T1"/>
                </a:cxn>
                <a:cxn ang="T9">
                  <a:pos x="T2" y="T3"/>
                </a:cxn>
                <a:cxn ang="T10">
                  <a:pos x="T4" y="T5"/>
                </a:cxn>
                <a:cxn ang="T11">
                  <a:pos x="T6" y="T7"/>
                </a:cxn>
              </a:cxnLst>
              <a:rect l="T12" t="T13" r="T14" b="T15"/>
              <a:pathLst>
                <a:path w="21600" h="21600">
                  <a:moveTo>
                    <a:pt x="3382" y="4256"/>
                  </a:moveTo>
                  <a:cubicBezTo>
                    <a:pt x="5260" y="2128"/>
                    <a:pt x="7961" y="908"/>
                    <a:pt x="10800" y="909"/>
                  </a:cubicBezTo>
                  <a:cubicBezTo>
                    <a:pt x="13638" y="909"/>
                    <a:pt x="16339" y="2128"/>
                    <a:pt x="18217" y="4256"/>
                  </a:cubicBezTo>
                  <a:lnTo>
                    <a:pt x="18898" y="3655"/>
                  </a:lnTo>
                  <a:cubicBezTo>
                    <a:pt x="16848" y="1331"/>
                    <a:pt x="13899" y="-1"/>
                    <a:pt x="10799" y="0"/>
                  </a:cubicBezTo>
                  <a:cubicBezTo>
                    <a:pt x="7700" y="0"/>
                    <a:pt x="4751" y="1331"/>
                    <a:pt x="2701" y="3655"/>
                  </a:cubicBezTo>
                  <a:close/>
                </a:path>
              </a:pathLst>
            </a:custGeom>
            <a:solidFill>
              <a:srgbClr val="C0C0C0"/>
            </a:solidFill>
            <a:ln w="9525">
              <a:solidFill>
                <a:schemeClr val="tx2"/>
              </a:solidFill>
              <a:miter lim="800000"/>
              <a:headEnd/>
              <a:tailEnd/>
            </a:ln>
          </p:spPr>
          <p:txBody>
            <a:bodyPr vert="eaVert" wrap="none" anchor="ctr"/>
            <a:lstStyle/>
            <a:p>
              <a:pPr algn="ctr" fontAlgn="base">
                <a:spcBef>
                  <a:spcPct val="0"/>
                </a:spcBef>
                <a:spcAft>
                  <a:spcPct val="0"/>
                </a:spcAft>
              </a:pPr>
              <a:endParaRPr lang="en-US">
                <a:solidFill>
                  <a:srgbClr val="0000FF"/>
                </a:solidFill>
                <a:latin typeface="Arial" charset="0"/>
              </a:endParaRPr>
            </a:p>
          </p:txBody>
        </p:sp>
        <p:sp>
          <p:nvSpPr>
            <p:cNvPr id="18488" name="Arc 17"/>
            <p:cNvSpPr>
              <a:spLocks/>
            </p:cNvSpPr>
            <p:nvPr/>
          </p:nvSpPr>
          <p:spPr bwMode="auto">
            <a:xfrm rot="-10022003">
              <a:off x="1763" y="2603"/>
              <a:ext cx="349" cy="297"/>
            </a:xfrm>
            <a:custGeom>
              <a:avLst/>
              <a:gdLst>
                <a:gd name="T0" fmla="*/ 0 w 21600"/>
                <a:gd name="T1" fmla="*/ 0 h 18870"/>
                <a:gd name="T2" fmla="*/ 0 w 21600"/>
                <a:gd name="T3" fmla="*/ 0 h 18870"/>
                <a:gd name="T4" fmla="*/ 0 w 21600"/>
                <a:gd name="T5" fmla="*/ 0 h 18870"/>
                <a:gd name="T6" fmla="*/ 0 60000 65536"/>
                <a:gd name="T7" fmla="*/ 0 60000 65536"/>
                <a:gd name="T8" fmla="*/ 0 60000 65536"/>
                <a:gd name="T9" fmla="*/ 0 w 21600"/>
                <a:gd name="T10" fmla="*/ 0 h 18870"/>
                <a:gd name="T11" fmla="*/ 21600 w 21600"/>
                <a:gd name="T12" fmla="*/ 18870 h 18870"/>
              </a:gdLst>
              <a:ahLst/>
              <a:cxnLst>
                <a:cxn ang="T6">
                  <a:pos x="T0" y="T1"/>
                </a:cxn>
                <a:cxn ang="T7">
                  <a:pos x="T2" y="T3"/>
                </a:cxn>
                <a:cxn ang="T8">
                  <a:pos x="T4" y="T5"/>
                </a:cxn>
              </a:cxnLst>
              <a:rect l="T9" t="T10" r="T11" b="T12"/>
              <a:pathLst>
                <a:path w="21600" h="18870" fill="none" extrusionOk="0">
                  <a:moveTo>
                    <a:pt x="10511" y="-1"/>
                  </a:moveTo>
                  <a:cubicBezTo>
                    <a:pt x="17356" y="3813"/>
                    <a:pt x="21600" y="11034"/>
                    <a:pt x="21600" y="18870"/>
                  </a:cubicBezTo>
                </a:path>
                <a:path w="21600" h="18870" stroke="0" extrusionOk="0">
                  <a:moveTo>
                    <a:pt x="10511" y="-1"/>
                  </a:moveTo>
                  <a:cubicBezTo>
                    <a:pt x="17356" y="3813"/>
                    <a:pt x="21600" y="11034"/>
                    <a:pt x="21600" y="18870"/>
                  </a:cubicBezTo>
                  <a:lnTo>
                    <a:pt x="0" y="18870"/>
                  </a:lnTo>
                  <a:close/>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0000FF"/>
                </a:solidFill>
                <a:latin typeface="Arial" charset="0"/>
              </a:endParaRPr>
            </a:p>
          </p:txBody>
        </p:sp>
      </p:grpSp>
      <p:grpSp>
        <p:nvGrpSpPr>
          <p:cNvPr id="18435" name="Group 18"/>
          <p:cNvGrpSpPr>
            <a:grpSpLocks/>
          </p:cNvGrpSpPr>
          <p:nvPr/>
        </p:nvGrpSpPr>
        <p:grpSpPr bwMode="auto">
          <a:xfrm rot="427501">
            <a:off x="4724400" y="4343400"/>
            <a:ext cx="2724150" cy="1277938"/>
            <a:chOff x="2976" y="2651"/>
            <a:chExt cx="1716" cy="805"/>
          </a:xfrm>
        </p:grpSpPr>
        <p:sp>
          <p:nvSpPr>
            <p:cNvPr id="18471" name="AutoShape 19" descr="Green marble"/>
            <p:cNvSpPr>
              <a:spLocks noChangeArrowheads="1"/>
            </p:cNvSpPr>
            <p:nvPr/>
          </p:nvSpPr>
          <p:spPr bwMode="auto">
            <a:xfrm rot="19732917" flipV="1">
              <a:off x="2981" y="2700"/>
              <a:ext cx="1711" cy="433"/>
            </a:xfrm>
            <a:prstGeom prst="parallelogram">
              <a:avLst>
                <a:gd name="adj" fmla="val 98788"/>
              </a:avLst>
            </a:prstGeom>
            <a:blipFill dpi="0" rotWithShape="1">
              <a:blip r:embed="rId2"/>
              <a:srcRect/>
              <a:tile tx="0" ty="0" sx="100000" sy="100000" flip="none" algn="tl"/>
            </a:blipFill>
            <a:ln w="9525">
              <a:solidFill>
                <a:schemeClr val="tx1"/>
              </a:solidFill>
              <a:miter lim="800000"/>
              <a:headEnd/>
              <a:tailEnd/>
            </a:ln>
          </p:spPr>
          <p:txBody>
            <a:bodyPr wrap="none" anchor="ctr"/>
            <a:lstStyle/>
            <a:p>
              <a:pPr fontAlgn="base">
                <a:spcBef>
                  <a:spcPct val="0"/>
                </a:spcBef>
                <a:spcAft>
                  <a:spcPct val="0"/>
                </a:spcAft>
              </a:pPr>
              <a:endParaRPr lang="en-US">
                <a:solidFill>
                  <a:srgbClr val="0000FF"/>
                </a:solidFill>
                <a:latin typeface="Arial" charset="0"/>
              </a:endParaRPr>
            </a:p>
          </p:txBody>
        </p:sp>
        <p:sp>
          <p:nvSpPr>
            <p:cNvPr id="18472" name="AutoShape 20"/>
            <p:cNvSpPr>
              <a:spLocks noChangeArrowheads="1"/>
            </p:cNvSpPr>
            <p:nvPr/>
          </p:nvSpPr>
          <p:spPr bwMode="auto">
            <a:xfrm rot="5620470">
              <a:off x="3154" y="3016"/>
              <a:ext cx="241" cy="598"/>
            </a:xfrm>
            <a:prstGeom prst="parallelogram">
              <a:avLst>
                <a:gd name="adj" fmla="val 46000"/>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FF"/>
                </a:solidFill>
                <a:latin typeface="Arial" charset="0"/>
              </a:endParaRPr>
            </a:p>
          </p:txBody>
        </p:sp>
        <p:sp>
          <p:nvSpPr>
            <p:cNvPr id="103445" name="AutoShape 21"/>
            <p:cNvSpPr>
              <a:spLocks noChangeArrowheads="1"/>
            </p:cNvSpPr>
            <p:nvPr/>
          </p:nvSpPr>
          <p:spPr bwMode="auto">
            <a:xfrm rot="16204570" flipV="1">
              <a:off x="3710" y="2491"/>
              <a:ext cx="805" cy="1113"/>
            </a:xfrm>
            <a:prstGeom prst="parallelogram">
              <a:avLst>
                <a:gd name="adj" fmla="val 84269"/>
              </a:avLst>
            </a:prstGeom>
            <a:gradFill rotWithShape="1">
              <a:gsLst>
                <a:gs pos="0">
                  <a:schemeClr val="accent1"/>
                </a:gs>
                <a:gs pos="100000">
                  <a:schemeClr val="accent1">
                    <a:gamma/>
                    <a:tint val="0"/>
                    <a:invGamma/>
                  </a:schemeClr>
                </a:gs>
              </a:gsLst>
              <a:lin ang="0" scaled="1"/>
            </a:gradFill>
            <a:ln w="9525">
              <a:solidFill>
                <a:schemeClr val="tx1"/>
              </a:solidFill>
              <a:miter lim="800000"/>
              <a:headEnd/>
              <a:tailEnd/>
            </a:ln>
            <a:effectLst/>
          </p:spPr>
          <p:txBody>
            <a:bodyPr wrap="none" anchor="ctr"/>
            <a:lstStyle/>
            <a:p>
              <a:pPr fontAlgn="base">
                <a:spcBef>
                  <a:spcPct val="0"/>
                </a:spcBef>
                <a:spcAft>
                  <a:spcPct val="0"/>
                </a:spcAft>
                <a:defRPr/>
              </a:pPr>
              <a:endParaRPr lang="en-US">
                <a:solidFill>
                  <a:srgbClr val="0000FF"/>
                </a:solidFill>
                <a:latin typeface="Arial" charset="0"/>
              </a:endParaRPr>
            </a:p>
          </p:txBody>
        </p:sp>
      </p:grpSp>
      <p:grpSp>
        <p:nvGrpSpPr>
          <p:cNvPr id="18436" name="Group 22"/>
          <p:cNvGrpSpPr>
            <a:grpSpLocks/>
          </p:cNvGrpSpPr>
          <p:nvPr/>
        </p:nvGrpSpPr>
        <p:grpSpPr bwMode="auto">
          <a:xfrm>
            <a:off x="6400800" y="4267200"/>
            <a:ext cx="609600" cy="381000"/>
            <a:chOff x="3347" y="2339"/>
            <a:chExt cx="384" cy="240"/>
          </a:xfrm>
        </p:grpSpPr>
        <p:sp>
          <p:nvSpPr>
            <p:cNvPr id="18469" name="AutoShape 23"/>
            <p:cNvSpPr>
              <a:spLocks noChangeArrowheads="1"/>
            </p:cNvSpPr>
            <p:nvPr/>
          </p:nvSpPr>
          <p:spPr bwMode="auto">
            <a:xfrm rot="-144122" flipH="1" flipV="1">
              <a:off x="3347" y="2412"/>
              <a:ext cx="384" cy="1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471 h 21600"/>
              </a:gdLst>
              <a:ahLst/>
              <a:cxnLst>
                <a:cxn ang="T8">
                  <a:pos x="T0" y="T1"/>
                </a:cxn>
                <a:cxn ang="T9">
                  <a:pos x="T2" y="T3"/>
                </a:cxn>
                <a:cxn ang="T10">
                  <a:pos x="T4" y="T5"/>
                </a:cxn>
                <a:cxn ang="T11">
                  <a:pos x="T6" y="T7"/>
                </a:cxn>
              </a:cxnLst>
              <a:rect l="T12" t="T13" r="T14" b="T15"/>
              <a:pathLst>
                <a:path w="21600" h="21600">
                  <a:moveTo>
                    <a:pt x="10741" y="16169"/>
                  </a:moveTo>
                  <a:cubicBezTo>
                    <a:pt x="7798" y="16137"/>
                    <a:pt x="5430" y="13742"/>
                    <a:pt x="5430" y="10800"/>
                  </a:cubicBezTo>
                  <a:cubicBezTo>
                    <a:pt x="5430" y="7834"/>
                    <a:pt x="7834" y="5430"/>
                    <a:pt x="10800" y="5430"/>
                  </a:cubicBezTo>
                  <a:cubicBezTo>
                    <a:pt x="13765" y="5430"/>
                    <a:pt x="16170" y="7834"/>
                    <a:pt x="16170" y="10800"/>
                  </a:cubicBezTo>
                  <a:cubicBezTo>
                    <a:pt x="16170" y="13742"/>
                    <a:pt x="13801" y="16137"/>
                    <a:pt x="10858" y="16169"/>
                  </a:cubicBezTo>
                  <a:lnTo>
                    <a:pt x="10918" y="21599"/>
                  </a:lnTo>
                  <a:cubicBezTo>
                    <a:pt x="16836" y="21534"/>
                    <a:pt x="21600" y="16718"/>
                    <a:pt x="21600" y="10800"/>
                  </a:cubicBezTo>
                  <a:cubicBezTo>
                    <a:pt x="21600" y="4835"/>
                    <a:pt x="16764" y="0"/>
                    <a:pt x="10800" y="0"/>
                  </a:cubicBezTo>
                  <a:cubicBezTo>
                    <a:pt x="4835" y="0"/>
                    <a:pt x="0" y="4835"/>
                    <a:pt x="0" y="10800"/>
                  </a:cubicBezTo>
                  <a:cubicBezTo>
                    <a:pt x="-1" y="16718"/>
                    <a:pt x="4763" y="21534"/>
                    <a:pt x="10681" y="21599"/>
                  </a:cubicBezTo>
                  <a:close/>
                </a:path>
              </a:pathLst>
            </a:custGeom>
            <a:solidFill>
              <a:schemeClr val="bg1"/>
            </a:solidFill>
            <a:ln w="9525">
              <a:miter lim="800000"/>
              <a:headEnd/>
              <a:tailEnd/>
            </a:ln>
            <a:scene3d>
              <a:camera prst="legacyObliqueTopRight">
                <a:rot lat="17400000" lon="20999984" rev="0"/>
              </a:camera>
              <a:lightRig rig="legacyFlat3" dir="b"/>
            </a:scene3d>
            <a:sp3d prstMaterial="legacyMatte">
              <a:bevelT w="13500" h="13500" prst="angle"/>
              <a:bevelB w="13500" h="13500" prst="angle"/>
              <a:extrusionClr>
                <a:schemeClr val="bg1"/>
              </a:extrusionClr>
            </a:sp3d>
          </p:spPr>
          <p:txBody>
            <a:bodyPr wrap="none" anchor="ctr">
              <a:flatTx/>
            </a:bodyPr>
            <a:lstStyle/>
            <a:p>
              <a:pPr fontAlgn="base">
                <a:spcBef>
                  <a:spcPct val="0"/>
                </a:spcBef>
                <a:spcAft>
                  <a:spcPct val="0"/>
                </a:spcAft>
              </a:pPr>
              <a:endParaRPr lang="en-US">
                <a:solidFill>
                  <a:srgbClr val="0000FF"/>
                </a:solidFill>
                <a:latin typeface="Arial" charset="0"/>
              </a:endParaRPr>
            </a:p>
          </p:txBody>
        </p:sp>
        <p:sp>
          <p:nvSpPr>
            <p:cNvPr id="103448" name="AutoShape 24"/>
            <p:cNvSpPr>
              <a:spLocks noChangeArrowheads="1"/>
            </p:cNvSpPr>
            <p:nvPr/>
          </p:nvSpPr>
          <p:spPr bwMode="auto">
            <a:xfrm flipH="1">
              <a:off x="3464" y="2339"/>
              <a:ext cx="160" cy="180"/>
            </a:xfrm>
            <a:prstGeom prst="can">
              <a:avLst>
                <a:gd name="adj" fmla="val 3276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pPr fontAlgn="base">
                <a:spcBef>
                  <a:spcPct val="0"/>
                </a:spcBef>
                <a:spcAft>
                  <a:spcPct val="0"/>
                </a:spcAft>
                <a:defRPr/>
              </a:pPr>
              <a:endParaRPr lang="en-US">
                <a:solidFill>
                  <a:srgbClr val="0000FF"/>
                </a:solidFill>
                <a:latin typeface="Arial" charset="0"/>
              </a:endParaRPr>
            </a:p>
          </p:txBody>
        </p:sp>
      </p:grpSp>
      <p:sp>
        <p:nvSpPr>
          <p:cNvPr id="18437" name="AutoShape 25"/>
          <p:cNvSpPr>
            <a:spLocks noChangeArrowheads="1"/>
          </p:cNvSpPr>
          <p:nvPr/>
        </p:nvSpPr>
        <p:spPr bwMode="auto">
          <a:xfrm>
            <a:off x="6629400" y="3276600"/>
            <a:ext cx="152400" cy="1047750"/>
          </a:xfrm>
          <a:prstGeom prst="can">
            <a:avLst>
              <a:gd name="adj" fmla="val 45229"/>
            </a:avLst>
          </a:prstGeom>
          <a:gradFill rotWithShape="1">
            <a:gsLst>
              <a:gs pos="0">
                <a:srgbClr val="C0C0C0"/>
              </a:gs>
              <a:gs pos="50000">
                <a:srgbClr val="FDFDFD"/>
              </a:gs>
              <a:gs pos="100000">
                <a:srgbClr val="C0C0C0"/>
              </a:gs>
            </a:gsLst>
            <a:lin ang="0" scaled="1"/>
          </a:gradFill>
          <a:ln w="9525">
            <a:solidFill>
              <a:schemeClr val="bg2"/>
            </a:solidFill>
            <a:round/>
            <a:headEnd/>
            <a:tailEnd/>
          </a:ln>
        </p:spPr>
        <p:txBody>
          <a:bodyPr wrap="none" anchor="ctr"/>
          <a:lstStyle/>
          <a:p>
            <a:pPr fontAlgn="base">
              <a:spcBef>
                <a:spcPct val="0"/>
              </a:spcBef>
              <a:spcAft>
                <a:spcPct val="0"/>
              </a:spcAft>
            </a:pPr>
            <a:endParaRPr lang="en-US">
              <a:solidFill>
                <a:srgbClr val="0000FF"/>
              </a:solidFill>
              <a:latin typeface="Arial" charset="0"/>
            </a:endParaRPr>
          </a:p>
        </p:txBody>
      </p:sp>
      <p:sp>
        <p:nvSpPr>
          <p:cNvPr id="103450" name="AutoShape 26"/>
          <p:cNvSpPr>
            <a:spLocks noChangeArrowheads="1"/>
          </p:cNvSpPr>
          <p:nvPr/>
        </p:nvSpPr>
        <p:spPr bwMode="auto">
          <a:xfrm rot="5400000">
            <a:off x="5438775" y="1419225"/>
            <a:ext cx="2762250" cy="1905000"/>
          </a:xfrm>
          <a:prstGeom prst="parallelogram">
            <a:avLst>
              <a:gd name="adj" fmla="val 36250"/>
            </a:avLst>
          </a:prstGeom>
          <a:gradFill rotWithShape="1">
            <a:gsLst>
              <a:gs pos="0">
                <a:srgbClr val="800000">
                  <a:alpha val="75000"/>
                </a:srgbClr>
              </a:gs>
              <a:gs pos="100000">
                <a:srgbClr val="800000">
                  <a:gamma/>
                  <a:tint val="0"/>
                  <a:invGamma/>
                </a:srgbClr>
              </a:gs>
            </a:gsLst>
            <a:lin ang="0" scaled="1"/>
          </a:gradFill>
          <a:ln w="9525">
            <a:solidFill>
              <a:schemeClr val="tx2"/>
            </a:solidFill>
            <a:miter lim="800000"/>
            <a:headEnd/>
            <a:tailEnd/>
          </a:ln>
          <a:effectLst>
            <a:outerShdw dist="107763" dir="18900000" algn="ctr" rotWithShape="0">
              <a:schemeClr val="bg2">
                <a:alpha val="50000"/>
              </a:schemeClr>
            </a:outerShdw>
          </a:effectLst>
        </p:spPr>
        <p:txBody>
          <a:bodyPr wrap="none" anchor="ctr"/>
          <a:lstStyle/>
          <a:p>
            <a:pPr fontAlgn="base">
              <a:spcBef>
                <a:spcPct val="0"/>
              </a:spcBef>
              <a:spcAft>
                <a:spcPct val="0"/>
              </a:spcAft>
              <a:defRPr/>
            </a:pPr>
            <a:endParaRPr lang="en-US">
              <a:solidFill>
                <a:srgbClr val="0000FF"/>
              </a:solidFill>
              <a:latin typeface="Arial" charset="0"/>
            </a:endParaRPr>
          </a:p>
        </p:txBody>
      </p:sp>
      <p:grpSp>
        <p:nvGrpSpPr>
          <p:cNvPr id="18439" name="Group 27"/>
          <p:cNvGrpSpPr>
            <a:grpSpLocks/>
          </p:cNvGrpSpPr>
          <p:nvPr/>
        </p:nvGrpSpPr>
        <p:grpSpPr bwMode="auto">
          <a:xfrm rot="-10297917">
            <a:off x="6284913" y="1619250"/>
            <a:ext cx="992187" cy="1624013"/>
            <a:chOff x="3552" y="240"/>
            <a:chExt cx="1584" cy="1824"/>
          </a:xfrm>
        </p:grpSpPr>
        <p:sp>
          <p:nvSpPr>
            <p:cNvPr id="103452" name="Oval 28"/>
            <p:cNvSpPr>
              <a:spLocks noChangeArrowheads="1"/>
            </p:cNvSpPr>
            <p:nvPr/>
          </p:nvSpPr>
          <p:spPr bwMode="auto">
            <a:xfrm rot="-1711819">
              <a:off x="3552" y="240"/>
              <a:ext cx="1584" cy="1824"/>
            </a:xfrm>
            <a:prstGeom prst="ellipse">
              <a:avLst/>
            </a:prstGeom>
            <a:gradFill rotWithShape="1">
              <a:gsLst>
                <a:gs pos="0">
                  <a:srgbClr val="CCFFFF">
                    <a:gamma/>
                    <a:tint val="0"/>
                    <a:invGamma/>
                  </a:srgbClr>
                </a:gs>
                <a:gs pos="100000">
                  <a:srgbClr val="CCFFFF"/>
                </a:gs>
              </a:gsLst>
              <a:path path="shape">
                <a:fillToRect l="50000" t="50000" r="50000" b="50000"/>
              </a:path>
            </a:gradFill>
            <a:ln w="9525">
              <a:solidFill>
                <a:schemeClr val="tx1"/>
              </a:solidFill>
              <a:round/>
              <a:headEnd/>
              <a:tailEnd/>
            </a:ln>
            <a:effectLst>
              <a:outerShdw dist="107763" dir="18900000" algn="ctr" rotWithShape="0">
                <a:schemeClr val="bg2">
                  <a:alpha val="50000"/>
                </a:schemeClr>
              </a:outerShdw>
            </a:effectLst>
          </p:spPr>
          <p:txBody>
            <a:bodyPr wrap="none" anchor="ctr"/>
            <a:lstStyle/>
            <a:p>
              <a:pPr fontAlgn="base">
                <a:spcBef>
                  <a:spcPct val="0"/>
                </a:spcBef>
                <a:spcAft>
                  <a:spcPct val="0"/>
                </a:spcAft>
                <a:defRPr/>
              </a:pPr>
              <a:endParaRPr lang="en-US">
                <a:solidFill>
                  <a:srgbClr val="0000FF"/>
                </a:solidFill>
                <a:latin typeface="Arial" charset="0"/>
              </a:endParaRPr>
            </a:p>
          </p:txBody>
        </p:sp>
        <p:sp>
          <p:nvSpPr>
            <p:cNvPr id="18468" name="Oval 29"/>
            <p:cNvSpPr>
              <a:spLocks noChangeArrowheads="1"/>
            </p:cNvSpPr>
            <p:nvPr/>
          </p:nvSpPr>
          <p:spPr bwMode="auto">
            <a:xfrm rot="-1771866">
              <a:off x="3600" y="288"/>
              <a:ext cx="1488" cy="1728"/>
            </a:xfrm>
            <a:prstGeom prst="ellipse">
              <a:avLst/>
            </a:prstGeom>
            <a:gradFill rotWithShape="1">
              <a:gsLst>
                <a:gs pos="0">
                  <a:srgbClr val="FFFFFF"/>
                </a:gs>
                <a:gs pos="100000">
                  <a:srgbClr val="CCFFFF"/>
                </a:gs>
              </a:gsLst>
              <a:path path="shape">
                <a:fillToRect l="50000" t="50000" r="50000" b="50000"/>
              </a:path>
            </a:gradFill>
            <a:ln w="9525">
              <a:solidFill>
                <a:schemeClr val="bg2"/>
              </a:solidFill>
              <a:round/>
              <a:headEnd/>
              <a:tailEnd/>
            </a:ln>
          </p:spPr>
          <p:txBody>
            <a:bodyPr wrap="none" anchor="ctr"/>
            <a:lstStyle/>
            <a:p>
              <a:pPr fontAlgn="base">
                <a:spcBef>
                  <a:spcPct val="0"/>
                </a:spcBef>
                <a:spcAft>
                  <a:spcPct val="0"/>
                </a:spcAft>
              </a:pPr>
              <a:endParaRPr lang="en-US">
                <a:solidFill>
                  <a:srgbClr val="0000FF"/>
                </a:solidFill>
                <a:latin typeface="Arial" charset="0"/>
              </a:endParaRPr>
            </a:p>
          </p:txBody>
        </p:sp>
      </p:grpSp>
      <p:grpSp>
        <p:nvGrpSpPr>
          <p:cNvPr id="18440" name="Group 30"/>
          <p:cNvGrpSpPr>
            <a:grpSpLocks/>
          </p:cNvGrpSpPr>
          <p:nvPr/>
        </p:nvGrpSpPr>
        <p:grpSpPr bwMode="auto">
          <a:xfrm>
            <a:off x="4267200" y="2362200"/>
            <a:ext cx="2819400" cy="2667000"/>
            <a:chOff x="2688" y="1488"/>
            <a:chExt cx="1776" cy="1680"/>
          </a:xfrm>
        </p:grpSpPr>
        <p:grpSp>
          <p:nvGrpSpPr>
            <p:cNvPr id="18462" name="Group 31"/>
            <p:cNvGrpSpPr>
              <a:grpSpLocks/>
            </p:cNvGrpSpPr>
            <p:nvPr/>
          </p:nvGrpSpPr>
          <p:grpSpPr bwMode="auto">
            <a:xfrm>
              <a:off x="3516" y="2928"/>
              <a:ext cx="384" cy="240"/>
              <a:chOff x="3347" y="2339"/>
              <a:chExt cx="384" cy="240"/>
            </a:xfrm>
          </p:grpSpPr>
          <p:sp>
            <p:nvSpPr>
              <p:cNvPr id="18465" name="AutoShape 32"/>
              <p:cNvSpPr>
                <a:spLocks noChangeArrowheads="1"/>
              </p:cNvSpPr>
              <p:nvPr/>
            </p:nvSpPr>
            <p:spPr bwMode="auto">
              <a:xfrm rot="-144122" flipH="1" flipV="1">
                <a:off x="3347" y="2412"/>
                <a:ext cx="384" cy="1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471 h 21600"/>
                </a:gdLst>
                <a:ahLst/>
                <a:cxnLst>
                  <a:cxn ang="T8">
                    <a:pos x="T0" y="T1"/>
                  </a:cxn>
                  <a:cxn ang="T9">
                    <a:pos x="T2" y="T3"/>
                  </a:cxn>
                  <a:cxn ang="T10">
                    <a:pos x="T4" y="T5"/>
                  </a:cxn>
                  <a:cxn ang="T11">
                    <a:pos x="T6" y="T7"/>
                  </a:cxn>
                </a:cxnLst>
                <a:rect l="T12" t="T13" r="T14" b="T15"/>
                <a:pathLst>
                  <a:path w="21600" h="21600">
                    <a:moveTo>
                      <a:pt x="10741" y="16169"/>
                    </a:moveTo>
                    <a:cubicBezTo>
                      <a:pt x="7798" y="16137"/>
                      <a:pt x="5430" y="13742"/>
                      <a:pt x="5430" y="10800"/>
                    </a:cubicBezTo>
                    <a:cubicBezTo>
                      <a:pt x="5430" y="7834"/>
                      <a:pt x="7834" y="5430"/>
                      <a:pt x="10800" y="5430"/>
                    </a:cubicBezTo>
                    <a:cubicBezTo>
                      <a:pt x="13765" y="5430"/>
                      <a:pt x="16170" y="7834"/>
                      <a:pt x="16170" y="10800"/>
                    </a:cubicBezTo>
                    <a:cubicBezTo>
                      <a:pt x="16170" y="13742"/>
                      <a:pt x="13801" y="16137"/>
                      <a:pt x="10858" y="16169"/>
                    </a:cubicBezTo>
                    <a:lnTo>
                      <a:pt x="10918" y="21599"/>
                    </a:lnTo>
                    <a:cubicBezTo>
                      <a:pt x="16836" y="21534"/>
                      <a:pt x="21600" y="16718"/>
                      <a:pt x="21600" y="10800"/>
                    </a:cubicBezTo>
                    <a:cubicBezTo>
                      <a:pt x="21600" y="4835"/>
                      <a:pt x="16764" y="0"/>
                      <a:pt x="10800" y="0"/>
                    </a:cubicBezTo>
                    <a:cubicBezTo>
                      <a:pt x="4835" y="0"/>
                      <a:pt x="0" y="4835"/>
                      <a:pt x="0" y="10800"/>
                    </a:cubicBezTo>
                    <a:cubicBezTo>
                      <a:pt x="-1" y="16718"/>
                      <a:pt x="4763" y="21534"/>
                      <a:pt x="10681" y="21599"/>
                    </a:cubicBezTo>
                    <a:close/>
                  </a:path>
                </a:pathLst>
              </a:custGeom>
              <a:solidFill>
                <a:schemeClr val="bg1"/>
              </a:solidFill>
              <a:ln w="9525">
                <a:miter lim="800000"/>
                <a:headEnd/>
                <a:tailEnd/>
              </a:ln>
              <a:scene3d>
                <a:camera prst="legacyObliqueTopRight">
                  <a:rot lat="17400000" lon="20999984" rev="0"/>
                </a:camera>
                <a:lightRig rig="legacyFlat3" dir="b"/>
              </a:scene3d>
              <a:sp3d prstMaterial="legacyMatte">
                <a:bevelT w="13500" h="13500" prst="angle"/>
                <a:bevelB w="13500" h="13500" prst="angle"/>
                <a:extrusionClr>
                  <a:schemeClr val="bg1"/>
                </a:extrusionClr>
              </a:sp3d>
            </p:spPr>
            <p:txBody>
              <a:bodyPr wrap="none" anchor="ctr">
                <a:flatTx/>
              </a:bodyPr>
              <a:lstStyle/>
              <a:p>
                <a:pPr fontAlgn="base">
                  <a:spcBef>
                    <a:spcPct val="0"/>
                  </a:spcBef>
                  <a:spcAft>
                    <a:spcPct val="0"/>
                  </a:spcAft>
                </a:pPr>
                <a:endParaRPr lang="en-US">
                  <a:solidFill>
                    <a:srgbClr val="0000FF"/>
                  </a:solidFill>
                  <a:latin typeface="Arial" charset="0"/>
                </a:endParaRPr>
              </a:p>
            </p:txBody>
          </p:sp>
          <p:sp>
            <p:nvSpPr>
              <p:cNvPr id="103457" name="AutoShape 33"/>
              <p:cNvSpPr>
                <a:spLocks noChangeArrowheads="1"/>
              </p:cNvSpPr>
              <p:nvPr/>
            </p:nvSpPr>
            <p:spPr bwMode="auto">
              <a:xfrm flipH="1">
                <a:off x="3464" y="2339"/>
                <a:ext cx="160" cy="180"/>
              </a:xfrm>
              <a:prstGeom prst="can">
                <a:avLst>
                  <a:gd name="adj" fmla="val 3276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pPr fontAlgn="base">
                  <a:spcBef>
                    <a:spcPct val="0"/>
                  </a:spcBef>
                  <a:spcAft>
                    <a:spcPct val="0"/>
                  </a:spcAft>
                  <a:defRPr/>
                </a:pPr>
                <a:endParaRPr lang="en-US">
                  <a:solidFill>
                    <a:srgbClr val="0000FF"/>
                  </a:solidFill>
                  <a:latin typeface="Arial" charset="0"/>
                </a:endParaRPr>
              </a:p>
            </p:txBody>
          </p:sp>
        </p:grpSp>
        <p:sp>
          <p:nvSpPr>
            <p:cNvPr id="18463" name="AutoShape 34"/>
            <p:cNvSpPr>
              <a:spLocks noChangeArrowheads="1"/>
            </p:cNvSpPr>
            <p:nvPr/>
          </p:nvSpPr>
          <p:spPr bwMode="auto">
            <a:xfrm>
              <a:off x="3660" y="2112"/>
              <a:ext cx="96" cy="852"/>
            </a:xfrm>
            <a:prstGeom prst="can">
              <a:avLst>
                <a:gd name="adj" fmla="val 58386"/>
              </a:avLst>
            </a:prstGeom>
            <a:gradFill rotWithShape="1">
              <a:gsLst>
                <a:gs pos="0">
                  <a:srgbClr val="C0C0C0"/>
                </a:gs>
                <a:gs pos="50000">
                  <a:srgbClr val="FDFDFD"/>
                </a:gs>
                <a:gs pos="100000">
                  <a:srgbClr val="C0C0C0"/>
                </a:gs>
              </a:gsLst>
              <a:lin ang="0" scaled="1"/>
            </a:gradFill>
            <a:ln w="9525">
              <a:solidFill>
                <a:schemeClr val="bg2"/>
              </a:solidFill>
              <a:round/>
              <a:headEnd/>
              <a:tailEnd/>
            </a:ln>
          </p:spPr>
          <p:txBody>
            <a:bodyPr wrap="none" anchor="ctr"/>
            <a:lstStyle/>
            <a:p>
              <a:pPr fontAlgn="base">
                <a:spcBef>
                  <a:spcPct val="0"/>
                </a:spcBef>
                <a:spcAft>
                  <a:spcPct val="0"/>
                </a:spcAft>
              </a:pPr>
              <a:endParaRPr lang="en-US">
                <a:solidFill>
                  <a:srgbClr val="0000FF"/>
                </a:solidFill>
                <a:latin typeface="Arial" charset="0"/>
              </a:endParaRPr>
            </a:p>
          </p:txBody>
        </p:sp>
        <p:sp>
          <p:nvSpPr>
            <p:cNvPr id="18464" name="AutoShape 35"/>
            <p:cNvSpPr>
              <a:spLocks noChangeArrowheads="1"/>
            </p:cNvSpPr>
            <p:nvPr/>
          </p:nvSpPr>
          <p:spPr bwMode="auto">
            <a:xfrm rot="9271918">
              <a:off x="2688" y="1488"/>
              <a:ext cx="1776" cy="720"/>
            </a:xfrm>
            <a:prstGeom prst="parallelogram">
              <a:avLst>
                <a:gd name="adj" fmla="val 38279"/>
              </a:avLst>
            </a:prstGeom>
            <a:gradFill rotWithShape="1">
              <a:gsLst>
                <a:gs pos="0">
                  <a:srgbClr val="FFCC99"/>
                </a:gs>
                <a:gs pos="100000">
                  <a:srgbClr val="FFFDFC"/>
                </a:gs>
              </a:gsLst>
              <a:lin ang="2700000" scaled="1"/>
            </a:gradFill>
            <a:ln w="9525">
              <a:solidFill>
                <a:schemeClr val="bg2"/>
              </a:solidFill>
              <a:miter lim="800000"/>
              <a:headEnd/>
              <a:tailEnd/>
            </a:ln>
          </p:spPr>
          <p:txBody>
            <a:bodyPr wrap="none" anchor="ctr"/>
            <a:lstStyle/>
            <a:p>
              <a:pPr fontAlgn="base">
                <a:spcBef>
                  <a:spcPct val="0"/>
                </a:spcBef>
                <a:spcAft>
                  <a:spcPct val="0"/>
                </a:spcAft>
              </a:pPr>
              <a:endParaRPr lang="en-US">
                <a:solidFill>
                  <a:srgbClr val="0000FF"/>
                </a:solidFill>
                <a:latin typeface="Arial" charset="0"/>
              </a:endParaRPr>
            </a:p>
          </p:txBody>
        </p:sp>
      </p:grpSp>
      <p:sp>
        <p:nvSpPr>
          <p:cNvPr id="103460" name="Oval 36"/>
          <p:cNvSpPr>
            <a:spLocks noChangeArrowheads="1"/>
          </p:cNvSpPr>
          <p:nvPr/>
        </p:nvSpPr>
        <p:spPr bwMode="auto">
          <a:xfrm rot="-495235">
            <a:off x="3429000" y="3467100"/>
            <a:ext cx="381000" cy="873125"/>
          </a:xfrm>
          <a:prstGeom prst="ellipse">
            <a:avLst/>
          </a:prstGeom>
          <a:solidFill>
            <a:srgbClr val="D7D7D7"/>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a:solidFill>
                <a:srgbClr val="0000FF"/>
              </a:solidFill>
              <a:latin typeface="Arial" charset="0"/>
            </a:endParaRPr>
          </a:p>
        </p:txBody>
      </p:sp>
      <p:sp>
        <p:nvSpPr>
          <p:cNvPr id="18442" name="Text Box 37"/>
          <p:cNvSpPr txBox="1">
            <a:spLocks noChangeArrowheads="1"/>
          </p:cNvSpPr>
          <p:nvPr/>
        </p:nvSpPr>
        <p:spPr bwMode="auto">
          <a:xfrm>
            <a:off x="0" y="5903893"/>
            <a:ext cx="8610600" cy="954107"/>
          </a:xfrm>
          <a:prstGeom prst="rect">
            <a:avLst/>
          </a:prstGeom>
          <a:gradFill rotWithShape="1">
            <a:gsLst>
              <a:gs pos="0">
                <a:srgbClr val="FFFF99"/>
              </a:gs>
              <a:gs pos="50000">
                <a:srgbClr val="FFFFFF"/>
              </a:gs>
              <a:gs pos="100000">
                <a:srgbClr val="FFFF99"/>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2800" dirty="0">
                <a:solidFill>
                  <a:srgbClr val="0000FF"/>
                </a:solidFill>
                <a:latin typeface="Times New Roman" pitchFamily="18" charset="0"/>
                <a:cs typeface="Times New Roman" pitchFamily="18" charset="0"/>
              </a:rPr>
              <a:t>Chùm tia sáng phân kỳ xuất phát từ điểm S thích hợp tới gương cầu lõm</a:t>
            </a:r>
          </a:p>
        </p:txBody>
      </p:sp>
      <p:sp>
        <p:nvSpPr>
          <p:cNvPr id="103462" name="Text Box 38"/>
          <p:cNvSpPr txBox="1">
            <a:spLocks noChangeArrowheads="1"/>
          </p:cNvSpPr>
          <p:nvPr/>
        </p:nvSpPr>
        <p:spPr bwMode="auto">
          <a:xfrm>
            <a:off x="5105400" y="3143250"/>
            <a:ext cx="3048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solidFill>
                  <a:srgbClr val="0000FF"/>
                </a:solidFill>
              </a:rPr>
              <a:t>S</a:t>
            </a:r>
          </a:p>
        </p:txBody>
      </p:sp>
      <p:grpSp>
        <p:nvGrpSpPr>
          <p:cNvPr id="8" name="Group 39"/>
          <p:cNvGrpSpPr>
            <a:grpSpLocks/>
          </p:cNvGrpSpPr>
          <p:nvPr/>
        </p:nvGrpSpPr>
        <p:grpSpPr bwMode="auto">
          <a:xfrm>
            <a:off x="3657600" y="1905000"/>
            <a:ext cx="3200400" cy="1447800"/>
            <a:chOff x="2400" y="1200"/>
            <a:chExt cx="1920" cy="864"/>
          </a:xfrm>
        </p:grpSpPr>
        <p:sp>
          <p:nvSpPr>
            <p:cNvPr id="18460" name="Line 40"/>
            <p:cNvSpPr>
              <a:spLocks noChangeShapeType="1"/>
            </p:cNvSpPr>
            <p:nvPr/>
          </p:nvSpPr>
          <p:spPr bwMode="auto">
            <a:xfrm flipH="1">
              <a:off x="2400" y="1200"/>
              <a:ext cx="1920" cy="864"/>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8461" name="Line 41"/>
            <p:cNvSpPr>
              <a:spLocks noChangeShapeType="1"/>
            </p:cNvSpPr>
            <p:nvPr/>
          </p:nvSpPr>
          <p:spPr bwMode="auto">
            <a:xfrm flipH="1">
              <a:off x="3168" y="1572"/>
              <a:ext cx="336" cy="144"/>
            </a:xfrm>
            <a:prstGeom prst="line">
              <a:avLst/>
            </a:prstGeom>
            <a:noFill/>
            <a:ln w="2857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grpSp>
      <p:grpSp>
        <p:nvGrpSpPr>
          <p:cNvPr id="9" name="Group 42"/>
          <p:cNvGrpSpPr>
            <a:grpSpLocks/>
          </p:cNvGrpSpPr>
          <p:nvPr/>
        </p:nvGrpSpPr>
        <p:grpSpPr bwMode="auto">
          <a:xfrm>
            <a:off x="3962400" y="2819400"/>
            <a:ext cx="2971800" cy="1295400"/>
            <a:chOff x="2544" y="1776"/>
            <a:chExt cx="1824" cy="864"/>
          </a:xfrm>
        </p:grpSpPr>
        <p:sp>
          <p:nvSpPr>
            <p:cNvPr id="18458" name="Line 43"/>
            <p:cNvSpPr>
              <a:spLocks noChangeShapeType="1"/>
            </p:cNvSpPr>
            <p:nvPr/>
          </p:nvSpPr>
          <p:spPr bwMode="auto">
            <a:xfrm flipH="1">
              <a:off x="2544" y="1776"/>
              <a:ext cx="1824" cy="864"/>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8459" name="Line 44"/>
            <p:cNvSpPr>
              <a:spLocks noChangeShapeType="1"/>
            </p:cNvSpPr>
            <p:nvPr/>
          </p:nvSpPr>
          <p:spPr bwMode="auto">
            <a:xfrm flipH="1">
              <a:off x="3360" y="2064"/>
              <a:ext cx="414" cy="192"/>
            </a:xfrm>
            <a:prstGeom prst="line">
              <a:avLst/>
            </a:prstGeom>
            <a:noFill/>
            <a:ln w="2857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grpSp>
      <p:grpSp>
        <p:nvGrpSpPr>
          <p:cNvPr id="10" name="Group 45"/>
          <p:cNvGrpSpPr>
            <a:grpSpLocks/>
          </p:cNvGrpSpPr>
          <p:nvPr/>
        </p:nvGrpSpPr>
        <p:grpSpPr bwMode="auto">
          <a:xfrm>
            <a:off x="3352800" y="1066800"/>
            <a:ext cx="534988" cy="1066800"/>
            <a:chOff x="2033" y="1392"/>
            <a:chExt cx="337" cy="672"/>
          </a:xfrm>
        </p:grpSpPr>
        <p:sp>
          <p:nvSpPr>
            <p:cNvPr id="18453" name="Oval 46"/>
            <p:cNvSpPr>
              <a:spLocks noChangeArrowheads="1"/>
            </p:cNvSpPr>
            <p:nvPr/>
          </p:nvSpPr>
          <p:spPr bwMode="auto">
            <a:xfrm rot="10279680">
              <a:off x="2033" y="1392"/>
              <a:ext cx="337" cy="672"/>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n-US">
                <a:solidFill>
                  <a:srgbClr val="0000FF"/>
                </a:solidFill>
                <a:latin typeface="Arial" charset="0"/>
              </a:endParaRPr>
            </a:p>
          </p:txBody>
        </p:sp>
        <p:sp>
          <p:nvSpPr>
            <p:cNvPr id="103471" name="Oval 47"/>
            <p:cNvSpPr>
              <a:spLocks noChangeArrowheads="1"/>
            </p:cNvSpPr>
            <p:nvPr/>
          </p:nvSpPr>
          <p:spPr bwMode="auto">
            <a:xfrm rot="31941588">
              <a:off x="2064" y="1440"/>
              <a:ext cx="240" cy="585"/>
            </a:xfrm>
            <a:prstGeom prst="ellipse">
              <a:avLst/>
            </a:prstGeom>
            <a:gradFill rotWithShape="1">
              <a:gsLst>
                <a:gs pos="0">
                  <a:schemeClr val="accent1"/>
                </a:gs>
                <a:gs pos="100000">
                  <a:schemeClr val="accent1">
                    <a:gamma/>
                    <a:tint val="25490"/>
                    <a:invGamma/>
                  </a:schemeClr>
                </a:gs>
              </a:gsLst>
              <a:path path="shape">
                <a:fillToRect l="50000" t="50000" r="50000" b="50000"/>
              </a:path>
            </a:gradFill>
            <a:ln w="9525">
              <a:solidFill>
                <a:schemeClr val="bg2"/>
              </a:solidFill>
              <a:round/>
              <a:headEnd/>
              <a:tailEnd/>
            </a:ln>
            <a:effectLst/>
          </p:spPr>
          <p:txBody>
            <a:bodyPr wrap="none" anchor="ctr"/>
            <a:lstStyle/>
            <a:p>
              <a:pPr fontAlgn="base">
                <a:spcBef>
                  <a:spcPct val="0"/>
                </a:spcBef>
                <a:spcAft>
                  <a:spcPct val="0"/>
                </a:spcAft>
                <a:defRPr/>
              </a:pPr>
              <a:endParaRPr lang="en-US">
                <a:solidFill>
                  <a:srgbClr val="0000FF"/>
                </a:solidFill>
                <a:latin typeface="Arial" charset="0"/>
              </a:endParaRPr>
            </a:p>
          </p:txBody>
        </p:sp>
        <p:sp>
          <p:nvSpPr>
            <p:cNvPr id="18455" name="Oval 48"/>
            <p:cNvSpPr>
              <a:spLocks noChangeArrowheads="1"/>
            </p:cNvSpPr>
            <p:nvPr/>
          </p:nvSpPr>
          <p:spPr bwMode="auto">
            <a:xfrm rot="-495235">
              <a:off x="2076" y="1440"/>
              <a:ext cx="240" cy="576"/>
            </a:xfrm>
            <a:prstGeom prst="ellipse">
              <a:avLst/>
            </a:prstGeom>
            <a:solidFill>
              <a:srgbClr val="003366"/>
            </a:solidFill>
            <a:ln w="9525">
              <a:solidFill>
                <a:schemeClr val="bg2"/>
              </a:solidFill>
              <a:round/>
              <a:headEnd/>
              <a:tailEnd/>
            </a:ln>
          </p:spPr>
          <p:txBody>
            <a:bodyPr wrap="none" anchor="ctr"/>
            <a:lstStyle/>
            <a:p>
              <a:pPr fontAlgn="base">
                <a:spcBef>
                  <a:spcPct val="0"/>
                </a:spcBef>
                <a:spcAft>
                  <a:spcPct val="0"/>
                </a:spcAft>
              </a:pPr>
              <a:endParaRPr lang="en-US">
                <a:solidFill>
                  <a:srgbClr val="0000FF"/>
                </a:solidFill>
                <a:latin typeface="Arial" charset="0"/>
              </a:endParaRPr>
            </a:p>
          </p:txBody>
        </p:sp>
        <p:sp>
          <p:nvSpPr>
            <p:cNvPr id="18456" name="Oval 49"/>
            <p:cNvSpPr>
              <a:spLocks noChangeArrowheads="1"/>
            </p:cNvSpPr>
            <p:nvPr/>
          </p:nvSpPr>
          <p:spPr bwMode="auto">
            <a:xfrm>
              <a:off x="2148" y="1488"/>
              <a:ext cx="48" cy="48"/>
            </a:xfrm>
            <a:prstGeom prst="ellipse">
              <a:avLst/>
            </a:prstGeom>
            <a:solidFill>
              <a:schemeClr val="bg1"/>
            </a:solidFill>
            <a:ln w="9525">
              <a:solidFill>
                <a:schemeClr val="tx1"/>
              </a:solidFill>
              <a:round/>
              <a:headEnd/>
              <a:tailEnd/>
            </a:ln>
          </p:spPr>
          <p:txBody>
            <a:bodyPr wrap="none" anchor="ctr"/>
            <a:lstStyle/>
            <a:p>
              <a:pPr fontAlgn="base">
                <a:spcBef>
                  <a:spcPct val="0"/>
                </a:spcBef>
                <a:spcAft>
                  <a:spcPct val="0"/>
                </a:spcAft>
              </a:pPr>
              <a:endParaRPr lang="en-US">
                <a:solidFill>
                  <a:srgbClr val="0000FF"/>
                </a:solidFill>
                <a:latin typeface="Arial" charset="0"/>
              </a:endParaRPr>
            </a:p>
          </p:txBody>
        </p:sp>
        <p:sp>
          <p:nvSpPr>
            <p:cNvPr id="18457" name="Oval 50"/>
            <p:cNvSpPr>
              <a:spLocks noChangeArrowheads="1"/>
            </p:cNvSpPr>
            <p:nvPr/>
          </p:nvSpPr>
          <p:spPr bwMode="auto">
            <a:xfrm>
              <a:off x="2208" y="1920"/>
              <a:ext cx="48" cy="48"/>
            </a:xfrm>
            <a:prstGeom prst="ellipse">
              <a:avLst/>
            </a:prstGeom>
            <a:solidFill>
              <a:schemeClr val="bg1"/>
            </a:solidFill>
            <a:ln w="9525">
              <a:solidFill>
                <a:schemeClr val="tx1"/>
              </a:solidFill>
              <a:round/>
              <a:headEnd/>
              <a:tailEnd/>
            </a:ln>
          </p:spPr>
          <p:txBody>
            <a:bodyPr wrap="none" anchor="ctr"/>
            <a:lstStyle/>
            <a:p>
              <a:pPr fontAlgn="base">
                <a:spcBef>
                  <a:spcPct val="0"/>
                </a:spcBef>
                <a:spcAft>
                  <a:spcPct val="0"/>
                </a:spcAft>
              </a:pPr>
              <a:endParaRPr lang="en-US">
                <a:solidFill>
                  <a:srgbClr val="0000FF"/>
                </a:solidFill>
                <a:latin typeface="Arial" charset="0"/>
              </a:endParaRPr>
            </a:p>
          </p:txBody>
        </p:sp>
      </p:grpSp>
      <p:grpSp>
        <p:nvGrpSpPr>
          <p:cNvPr id="11" name="Group 51"/>
          <p:cNvGrpSpPr>
            <a:grpSpLocks/>
          </p:cNvGrpSpPr>
          <p:nvPr/>
        </p:nvGrpSpPr>
        <p:grpSpPr bwMode="auto">
          <a:xfrm>
            <a:off x="3581400" y="2800350"/>
            <a:ext cx="3352800" cy="704850"/>
            <a:chOff x="2256" y="1776"/>
            <a:chExt cx="2112" cy="444"/>
          </a:xfrm>
        </p:grpSpPr>
        <p:sp>
          <p:nvSpPr>
            <p:cNvPr id="18451" name="Line 52"/>
            <p:cNvSpPr>
              <a:spLocks noChangeShapeType="1"/>
            </p:cNvSpPr>
            <p:nvPr/>
          </p:nvSpPr>
          <p:spPr bwMode="auto">
            <a:xfrm flipV="1">
              <a:off x="2256" y="1776"/>
              <a:ext cx="2112" cy="444"/>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8452" name="Line 53"/>
            <p:cNvSpPr>
              <a:spLocks noChangeShapeType="1"/>
            </p:cNvSpPr>
            <p:nvPr/>
          </p:nvSpPr>
          <p:spPr bwMode="auto">
            <a:xfrm flipV="1">
              <a:off x="3456" y="1920"/>
              <a:ext cx="204" cy="48"/>
            </a:xfrm>
            <a:prstGeom prst="line">
              <a:avLst/>
            </a:prstGeom>
            <a:noFill/>
            <a:ln w="2857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grpSp>
      <p:grpSp>
        <p:nvGrpSpPr>
          <p:cNvPr id="12" name="Group 54"/>
          <p:cNvGrpSpPr>
            <a:grpSpLocks/>
          </p:cNvGrpSpPr>
          <p:nvPr/>
        </p:nvGrpSpPr>
        <p:grpSpPr bwMode="auto">
          <a:xfrm>
            <a:off x="3657600" y="1905000"/>
            <a:ext cx="3200400" cy="2286000"/>
            <a:chOff x="2352" y="1200"/>
            <a:chExt cx="1968" cy="1440"/>
          </a:xfrm>
        </p:grpSpPr>
        <p:sp>
          <p:nvSpPr>
            <p:cNvPr id="18449" name="Line 55"/>
            <p:cNvSpPr>
              <a:spLocks noChangeShapeType="1"/>
            </p:cNvSpPr>
            <p:nvPr/>
          </p:nvSpPr>
          <p:spPr bwMode="auto">
            <a:xfrm flipV="1">
              <a:off x="2352" y="1200"/>
              <a:ext cx="1968" cy="1440"/>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8450" name="Line 56"/>
            <p:cNvSpPr>
              <a:spLocks noChangeShapeType="1"/>
            </p:cNvSpPr>
            <p:nvPr/>
          </p:nvSpPr>
          <p:spPr bwMode="auto">
            <a:xfrm flipV="1">
              <a:off x="3408" y="1728"/>
              <a:ext cx="192" cy="144"/>
            </a:xfrm>
            <a:prstGeom prst="line">
              <a:avLst/>
            </a:prstGeom>
            <a:noFill/>
            <a:ln w="2857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grpSp>
    </p:spTree>
    <p:extLst>
      <p:ext uri="{BB962C8B-B14F-4D97-AF65-F5344CB8AC3E}">
        <p14:creationId xmlns="" xmlns:p14="http://schemas.microsoft.com/office/powerpoint/2010/main" val="2746272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path" presetSubtype="0" accel="50000" decel="50000" fill="hold" nodeType="clickEffect">
                                  <p:stCondLst>
                                    <p:cond delay="0"/>
                                  </p:stCondLst>
                                  <p:childTnLst>
                                    <p:animMotion origin="layout" path="M 0 0  L 0 0.33333  E" pathEditMode="relative" rAng="0" ptsTypes="">
                                      <p:cBhvr>
                                        <p:cTn id="11" dur="2000" fill="hold"/>
                                        <p:tgtEl>
                                          <p:spTgt spid="10"/>
                                        </p:tgtEl>
                                        <p:attrNameLst>
                                          <p:attrName>ppt_x</p:attrName>
                                          <p:attrName>ppt_y</p:attrName>
                                        </p:attrNameLst>
                                      </p:cBhvr>
                                      <p:rCtr x="0" y="0"/>
                                    </p:animMotion>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03460"/>
                                        </p:tgtEl>
                                        <p:attrNameLst>
                                          <p:attrName>style.visibility</p:attrName>
                                        </p:attrNameLst>
                                      </p:cBhvr>
                                      <p:to>
                                        <p:strVal val="visible"/>
                                      </p:to>
                                    </p:set>
                                    <p:animEffect transition="in" filter="fade">
                                      <p:cBhvr>
                                        <p:cTn id="15" dur="2000"/>
                                        <p:tgtEl>
                                          <p:spTgt spid="103460"/>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103462"/>
                                        </p:tgtEl>
                                        <p:attrNameLst>
                                          <p:attrName>style.visibility</p:attrName>
                                        </p:attrNameLst>
                                      </p:cBhvr>
                                      <p:to>
                                        <p:strVal val="visible"/>
                                      </p:to>
                                    </p:set>
                                    <p:animEffect transition="in" filter="fade">
                                      <p:cBhvr>
                                        <p:cTn id="19" dur="500"/>
                                        <p:tgtEl>
                                          <p:spTgt spid="10346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2000"/>
                                        <p:tgtEl>
                                          <p:spTgt spid="12"/>
                                        </p:tgtEl>
                                      </p:cBhvr>
                                    </p:animEffect>
                                  </p:childTnLst>
                                </p:cTn>
                              </p:par>
                              <p:par>
                                <p:cTn id="25" presetID="2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2000"/>
                                        <p:tgtEl>
                                          <p:spTgt spid="11"/>
                                        </p:tgtEl>
                                      </p:cBhvr>
                                    </p:animEffect>
                                  </p:childTnLst>
                                </p:cTn>
                              </p:par>
                            </p:childTnLst>
                          </p:cTn>
                        </p:par>
                        <p:par>
                          <p:cTn id="28" fill="hold" nodeType="afterGroup">
                            <p:stCondLst>
                              <p:cond delay="2000"/>
                            </p:stCondLst>
                            <p:childTnLst>
                              <p:par>
                                <p:cTn id="29" presetID="18" presetClass="entr" presetSubtype="12"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strips(downLeft)">
                                      <p:cBhvr>
                                        <p:cTn id="31" dur="2000"/>
                                        <p:tgtEl>
                                          <p:spTgt spid="8"/>
                                        </p:tgtEl>
                                      </p:cBhvr>
                                    </p:animEffect>
                                  </p:childTnLst>
                                </p:cTn>
                              </p:par>
                              <p:par>
                                <p:cTn id="32" presetID="18" presetClass="entr" presetSubtype="12"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strips(downLeft)">
                                      <p:cBhvr>
                                        <p:cTn id="3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60" grpId="0" animBg="1"/>
      <p:bldP spid="10346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905000" y="228600"/>
            <a:ext cx="4953000" cy="584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fontAlgn="base">
              <a:spcBef>
                <a:spcPct val="0"/>
              </a:spcBef>
              <a:spcAft>
                <a:spcPct val="0"/>
              </a:spcAft>
              <a:defRPr/>
            </a:pPr>
            <a:r>
              <a:rPr lang="vi-VN" sz="3200" b="1" dirty="0">
                <a:solidFill>
                  <a:srgbClr val="FF0000"/>
                </a:solidFill>
              </a:rPr>
              <a:t>B</a:t>
            </a:r>
            <a:r>
              <a:rPr lang="en-US" sz="3200" b="1" dirty="0">
                <a:solidFill>
                  <a:srgbClr val="FF0000"/>
                </a:solidFill>
              </a:rPr>
              <a:t>à</a:t>
            </a:r>
            <a:r>
              <a:rPr lang="vi-VN" sz="3200" b="1" dirty="0">
                <a:solidFill>
                  <a:srgbClr val="FF0000"/>
                </a:solidFill>
              </a:rPr>
              <a:t>i 8: GƯƠNG CẦU LÕM</a:t>
            </a:r>
          </a:p>
        </p:txBody>
      </p:sp>
      <p:sp>
        <p:nvSpPr>
          <p:cNvPr id="19459" name="TextBox 5"/>
          <p:cNvSpPr txBox="1">
            <a:spLocks noChangeArrowheads="1"/>
          </p:cNvSpPr>
          <p:nvPr/>
        </p:nvSpPr>
        <p:spPr bwMode="auto">
          <a:xfrm>
            <a:off x="304800" y="914400"/>
            <a:ext cx="5715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dirty="0" smtClean="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Gương cầu lõm là gì?</a:t>
            </a:r>
          </a:p>
        </p:txBody>
      </p:sp>
      <p:sp>
        <p:nvSpPr>
          <p:cNvPr id="19460" name="TextBox 8"/>
          <p:cNvSpPr txBox="1">
            <a:spLocks noChangeArrowheads="1"/>
          </p:cNvSpPr>
          <p:nvPr/>
        </p:nvSpPr>
        <p:spPr bwMode="auto">
          <a:xfrm>
            <a:off x="228600" y="1371600"/>
            <a:ext cx="70104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dirty="0" smtClean="0">
                <a:solidFill>
                  <a:srgbClr val="FF0000"/>
                </a:solidFill>
                <a:latin typeface="Times New Roman" pitchFamily="18" charset="0"/>
                <a:cs typeface="Times New Roman" pitchFamily="18" charset="0"/>
              </a:rPr>
              <a:t>I, </a:t>
            </a:r>
            <a:r>
              <a:rPr lang="en-US" sz="2800" b="1" dirty="0">
                <a:solidFill>
                  <a:srgbClr val="FF0000"/>
                </a:solidFill>
                <a:latin typeface="Times New Roman" pitchFamily="18" charset="0"/>
                <a:cs typeface="Times New Roman" pitchFamily="18" charset="0"/>
              </a:rPr>
              <a:t>Ảnh của vật tạo bởi gương cầu lõm:</a:t>
            </a:r>
          </a:p>
        </p:txBody>
      </p:sp>
      <p:sp>
        <p:nvSpPr>
          <p:cNvPr id="19461" name="TextBox 22"/>
          <p:cNvSpPr txBox="1">
            <a:spLocks noChangeArrowheads="1"/>
          </p:cNvSpPr>
          <p:nvPr/>
        </p:nvSpPr>
        <p:spPr bwMode="auto">
          <a:xfrm>
            <a:off x="244475" y="1828800"/>
            <a:ext cx="70104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dirty="0" smtClean="0">
                <a:solidFill>
                  <a:srgbClr val="FF0000"/>
                </a:solidFill>
                <a:latin typeface="Times New Roman" pitchFamily="18" charset="0"/>
                <a:cs typeface="Times New Roman" pitchFamily="18" charset="0"/>
              </a:rPr>
              <a:t>II</a:t>
            </a:r>
            <a:r>
              <a:rPr lang="en-US" sz="2800" b="1" dirty="0">
                <a:solidFill>
                  <a:srgbClr val="FF0000"/>
                </a:solidFill>
                <a:latin typeface="Times New Roman" pitchFamily="18" charset="0"/>
                <a:cs typeface="Times New Roman" pitchFamily="18" charset="0"/>
              </a:rPr>
              <a:t>. Sự phản xạ trên gương cầu lõm:</a:t>
            </a:r>
          </a:p>
        </p:txBody>
      </p:sp>
      <p:sp>
        <p:nvSpPr>
          <p:cNvPr id="19462" name="TextBox 5">
            <a:hlinkClick r:id="" action="ppaction://noaction"/>
          </p:cNvPr>
          <p:cNvSpPr txBox="1">
            <a:spLocks noChangeArrowheads="1"/>
          </p:cNvSpPr>
          <p:nvPr/>
        </p:nvSpPr>
        <p:spPr bwMode="auto">
          <a:xfrm>
            <a:off x="609600" y="2667000"/>
            <a:ext cx="40386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dirty="0">
                <a:solidFill>
                  <a:srgbClr val="0000FF"/>
                </a:solidFill>
                <a:latin typeface="Times New Roman" pitchFamily="18" charset="0"/>
                <a:cs typeface="Times New Roman" pitchFamily="18" charset="0"/>
              </a:rPr>
              <a:t>a</a:t>
            </a:r>
            <a:r>
              <a:rPr lang="vi-VN" sz="2800" b="1" dirty="0">
                <a:solidFill>
                  <a:srgbClr val="0000FF"/>
                </a:solidFill>
                <a:latin typeface="Times New Roman" pitchFamily="18" charset="0"/>
                <a:cs typeface="Times New Roman" pitchFamily="18" charset="0"/>
              </a:rPr>
              <a:t>/</a:t>
            </a: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Các bước thí nghiệm:</a:t>
            </a:r>
          </a:p>
        </p:txBody>
      </p:sp>
      <p:sp>
        <p:nvSpPr>
          <p:cNvPr id="19463" name="TextBox 8">
            <a:hlinkClick r:id="" action="ppaction://noaction"/>
          </p:cNvPr>
          <p:cNvSpPr txBox="1">
            <a:spLocks noChangeArrowheads="1"/>
          </p:cNvSpPr>
          <p:nvPr/>
        </p:nvSpPr>
        <p:spPr bwMode="auto">
          <a:xfrm>
            <a:off x="609600" y="3048000"/>
            <a:ext cx="24384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dirty="0">
                <a:solidFill>
                  <a:srgbClr val="0000FF"/>
                </a:solidFill>
                <a:latin typeface="Times New Roman" pitchFamily="18" charset="0"/>
                <a:cs typeface="Times New Roman" pitchFamily="18" charset="0"/>
              </a:rPr>
              <a:t>b/ T</a:t>
            </a:r>
            <a:r>
              <a:rPr lang="vi-VN" sz="2800" b="1" dirty="0">
                <a:solidFill>
                  <a:srgbClr val="0000FF"/>
                </a:solidFill>
                <a:latin typeface="Times New Roman" pitchFamily="18" charset="0"/>
                <a:cs typeface="Times New Roman" pitchFamily="18" charset="0"/>
              </a:rPr>
              <a:t>hí nghiệm:</a:t>
            </a:r>
          </a:p>
        </p:txBody>
      </p:sp>
      <p:sp>
        <p:nvSpPr>
          <p:cNvPr id="19464" name="TextBox 9">
            <a:hlinkClick r:id="" action="ppaction://noaction"/>
          </p:cNvPr>
          <p:cNvSpPr txBox="1">
            <a:spLocks noChangeArrowheads="1"/>
          </p:cNvSpPr>
          <p:nvPr/>
        </p:nvSpPr>
        <p:spPr bwMode="auto">
          <a:xfrm>
            <a:off x="381000" y="2286000"/>
            <a:ext cx="5715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i="1" dirty="0">
                <a:solidFill>
                  <a:srgbClr val="0000FF"/>
                </a:solidFill>
                <a:latin typeface="Times New Roman" pitchFamily="18" charset="0"/>
                <a:cs typeface="Times New Roman" pitchFamily="18" charset="0"/>
              </a:rPr>
              <a:t>1/ Đối với chùm tia tới song song</a:t>
            </a:r>
            <a:endParaRPr lang="vi-VN" sz="2800" b="1" i="1" dirty="0">
              <a:solidFill>
                <a:srgbClr val="0000FF"/>
              </a:solidFill>
              <a:latin typeface="Times New Roman" pitchFamily="18" charset="0"/>
              <a:cs typeface="Times New Roman" pitchFamily="18" charset="0"/>
            </a:endParaRPr>
          </a:p>
        </p:txBody>
      </p:sp>
      <p:sp>
        <p:nvSpPr>
          <p:cNvPr id="11" name="TextBox 10">
            <a:hlinkClick r:id="" action="ppaction://noaction"/>
          </p:cNvPr>
          <p:cNvSpPr txBox="1">
            <a:spLocks noChangeArrowheads="1"/>
          </p:cNvSpPr>
          <p:nvPr/>
        </p:nvSpPr>
        <p:spPr bwMode="auto">
          <a:xfrm>
            <a:off x="533400" y="4419600"/>
            <a:ext cx="24384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dirty="0">
                <a:solidFill>
                  <a:srgbClr val="0000FF"/>
                </a:solidFill>
                <a:latin typeface="Times New Roman" pitchFamily="18" charset="0"/>
                <a:cs typeface="Times New Roman" pitchFamily="18" charset="0"/>
              </a:rPr>
              <a:t>b/ Kết luận:</a:t>
            </a:r>
            <a:endParaRPr lang="vi-VN" sz="2800" b="1" dirty="0">
              <a:solidFill>
                <a:srgbClr val="0000FF"/>
              </a:solidFill>
              <a:latin typeface="Times New Roman" pitchFamily="18" charset="0"/>
              <a:cs typeface="Times New Roman" pitchFamily="18" charset="0"/>
            </a:endParaRPr>
          </a:p>
        </p:txBody>
      </p:sp>
      <p:sp>
        <p:nvSpPr>
          <p:cNvPr id="19466" name="TextBox 13">
            <a:hlinkClick r:id="" action="ppaction://noaction"/>
          </p:cNvPr>
          <p:cNvSpPr txBox="1">
            <a:spLocks noChangeArrowheads="1"/>
          </p:cNvSpPr>
          <p:nvPr/>
        </p:nvSpPr>
        <p:spPr bwMode="auto">
          <a:xfrm>
            <a:off x="304800" y="3505200"/>
            <a:ext cx="48768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i="1" dirty="0">
                <a:solidFill>
                  <a:srgbClr val="0000FF"/>
                </a:solidFill>
                <a:latin typeface="Times New Roman" pitchFamily="18" charset="0"/>
                <a:cs typeface="Times New Roman" pitchFamily="18" charset="0"/>
              </a:rPr>
              <a:t>2/ Đối với chùm tia tới phân kỳ:</a:t>
            </a:r>
            <a:endParaRPr lang="vi-VN" sz="2800" b="1" i="1" dirty="0">
              <a:solidFill>
                <a:srgbClr val="0000FF"/>
              </a:solidFill>
              <a:latin typeface="Times New Roman" pitchFamily="18" charset="0"/>
              <a:cs typeface="Times New Roman" pitchFamily="18" charset="0"/>
            </a:endParaRPr>
          </a:p>
        </p:txBody>
      </p:sp>
      <p:sp>
        <p:nvSpPr>
          <p:cNvPr id="19467" name="TextBox 15">
            <a:hlinkClick r:id="" action="ppaction://noaction"/>
          </p:cNvPr>
          <p:cNvSpPr txBox="1">
            <a:spLocks noChangeArrowheads="1"/>
          </p:cNvSpPr>
          <p:nvPr/>
        </p:nvSpPr>
        <p:spPr bwMode="auto">
          <a:xfrm>
            <a:off x="533400" y="3962400"/>
            <a:ext cx="24384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dirty="0">
                <a:solidFill>
                  <a:srgbClr val="0000FF"/>
                </a:solidFill>
                <a:latin typeface="Times New Roman" pitchFamily="18" charset="0"/>
                <a:cs typeface="Times New Roman" pitchFamily="18" charset="0"/>
              </a:rPr>
              <a:t>a/ T</a:t>
            </a:r>
            <a:r>
              <a:rPr lang="vi-VN" sz="2800" b="1" dirty="0">
                <a:solidFill>
                  <a:srgbClr val="0000FF"/>
                </a:solidFill>
                <a:latin typeface="Times New Roman" pitchFamily="18" charset="0"/>
                <a:cs typeface="Times New Roman" pitchFamily="18" charset="0"/>
              </a:rPr>
              <a:t>hí nghiệm:</a:t>
            </a:r>
          </a:p>
        </p:txBody>
      </p:sp>
      <p:sp>
        <p:nvSpPr>
          <p:cNvPr id="18" name="TextBox 17">
            <a:hlinkClick r:id="" action="ppaction://noaction"/>
          </p:cNvPr>
          <p:cNvSpPr txBox="1">
            <a:spLocks noChangeArrowheads="1"/>
          </p:cNvSpPr>
          <p:nvPr/>
        </p:nvSpPr>
        <p:spPr bwMode="auto">
          <a:xfrm>
            <a:off x="838200" y="5029200"/>
            <a:ext cx="7772400"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vi-VN" sz="2800" b="1" dirty="0">
                <a:solidFill>
                  <a:prstClr val="black"/>
                </a:solidFill>
                <a:latin typeface="Times New Roman" pitchFamily="18" charset="0"/>
                <a:cs typeface="Times New Roman" pitchFamily="18" charset="0"/>
              </a:rPr>
              <a:t> Một nguồn sáng nhỏ S đặt trước gương cầu lõm ở một vị trí thích hợp, có thể cho một chùm tia ………….</a:t>
            </a:r>
            <a:r>
              <a:rPr lang="en-US" sz="2800" b="1" dirty="0">
                <a:solidFill>
                  <a:prstClr val="black"/>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
        <p:nvSpPr>
          <p:cNvPr id="19" name="TextBox 18">
            <a:hlinkClick r:id="" action="ppaction://noaction"/>
          </p:cNvPr>
          <p:cNvSpPr txBox="1">
            <a:spLocks noChangeArrowheads="1"/>
          </p:cNvSpPr>
          <p:nvPr/>
        </p:nvSpPr>
        <p:spPr bwMode="auto">
          <a:xfrm>
            <a:off x="762000" y="5867400"/>
            <a:ext cx="35814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dirty="0">
                <a:solidFill>
                  <a:srgbClr val="FF0000"/>
                </a:solidFill>
                <a:latin typeface="Times New Roman" pitchFamily="18" charset="0"/>
                <a:cs typeface="Times New Roman" pitchFamily="18" charset="0"/>
              </a:rPr>
              <a:t>phản xạ song song</a:t>
            </a:r>
            <a:endParaRPr lang="vi-VN" sz="2800" b="1" dirty="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615223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0-#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1143000" y="3276600"/>
            <a:ext cx="7239000" cy="579438"/>
          </a:xfrm>
          <a:prstGeom prst="rect">
            <a:avLst/>
          </a:prstGeom>
          <a:noFill/>
          <a:ln w="9525">
            <a:noFill/>
            <a:miter lim="800000"/>
            <a:headEnd/>
            <a:tailEnd/>
          </a:ln>
          <a:effectLst/>
        </p:spPr>
        <p:txBody>
          <a:bodyPr>
            <a:spAutoFit/>
          </a:bodyPr>
          <a:lstStyle/>
          <a:p>
            <a:pPr algn="ctr"/>
            <a:r>
              <a:rPr lang="en-US" sz="3200" b="1">
                <a:solidFill>
                  <a:srgbClr val="FFFFFF"/>
                </a:solidFill>
                <a:latin typeface="Times New Roman" pitchFamily="18" charset="0"/>
              </a:rPr>
              <a:t>Dùng gương đốt cháy thuyền giặc</a:t>
            </a:r>
          </a:p>
        </p:txBody>
      </p:sp>
      <p:pic>
        <p:nvPicPr>
          <p:cNvPr id="5125" name="Picture 5" descr="acsimet_500"/>
          <p:cNvPicPr>
            <a:picLocks noChangeAspect="1" noChangeArrowheads="1"/>
          </p:cNvPicPr>
          <p:nvPr/>
        </p:nvPicPr>
        <p:blipFill>
          <a:blip r:embed="rId2"/>
          <a:srcRect/>
          <a:stretch>
            <a:fillRect/>
          </a:stretch>
        </p:blipFill>
        <p:spPr bwMode="auto">
          <a:xfrm>
            <a:off x="3962400" y="228600"/>
            <a:ext cx="5039630" cy="4114800"/>
          </a:xfrm>
          <a:prstGeom prst="rect">
            <a:avLst/>
          </a:prstGeom>
          <a:noFill/>
        </p:spPr>
      </p:pic>
      <p:sp>
        <p:nvSpPr>
          <p:cNvPr id="6" name="TextBox 5"/>
          <p:cNvSpPr txBox="1"/>
          <p:nvPr/>
        </p:nvSpPr>
        <p:spPr>
          <a:xfrm>
            <a:off x="0" y="152400"/>
            <a:ext cx="3810000" cy="4524315"/>
          </a:xfrm>
          <a:prstGeom prst="rect">
            <a:avLst/>
          </a:prstGeom>
          <a:noFill/>
        </p:spPr>
        <p:txBody>
          <a:bodyPr wrap="square" rtlCol="0">
            <a:spAutoFit/>
          </a:bodyPr>
          <a:lstStyle/>
          <a:p>
            <a:pPr algn="just"/>
            <a:r>
              <a:rPr lang="vi-VN" sz="2400" dirty="0" smtClean="0"/>
              <a:t>Acsimet (284 - 212 </a:t>
            </a:r>
            <a:r>
              <a:rPr lang="en-US" sz="2400" dirty="0" smtClean="0"/>
              <a:t>TCN</a:t>
            </a:r>
            <a:r>
              <a:rPr lang="vi-VN" sz="2400" dirty="0" smtClean="0"/>
              <a:t>) </a:t>
            </a:r>
            <a:r>
              <a:rPr lang="vi-VN" sz="2400" dirty="0" smtClean="0"/>
              <a:t>- là nhà giáo, nhà bác học vĩ đại của Hy Lạp cổ đại, ông sinh tại thành phố Syracuse, một thành bang của Hy Lạp cổ đại. Cha của Acsimet là một nhà thiên văn và toán học nổi tiếng </a:t>
            </a:r>
            <a:r>
              <a:rPr lang="vi-VN" sz="2400" b="1" dirty="0" smtClean="0"/>
              <a:t>Phidias</a:t>
            </a:r>
            <a:r>
              <a:rPr lang="vi-VN" sz="2400" dirty="0" smtClean="0"/>
              <a:t>, đã đích thân giáo dục và hướng dẫn ông đi sâu vào hai bộ môn này. Năm 7 tuổi ông học khoa học tự nhiên, triết học, văn học. </a:t>
            </a:r>
            <a:endParaRPr lang="en-US" sz="2400" dirty="0"/>
          </a:p>
        </p:txBody>
      </p:sp>
      <p:sp>
        <p:nvSpPr>
          <p:cNvPr id="7" name="TextBox 6"/>
          <p:cNvSpPr txBox="1"/>
          <p:nvPr/>
        </p:nvSpPr>
        <p:spPr>
          <a:xfrm>
            <a:off x="0" y="4572000"/>
            <a:ext cx="8915400" cy="1569660"/>
          </a:xfrm>
          <a:prstGeom prst="rect">
            <a:avLst/>
          </a:prstGeom>
          <a:noFill/>
        </p:spPr>
        <p:txBody>
          <a:bodyPr wrap="square" rtlCol="0">
            <a:spAutoFit/>
          </a:bodyPr>
          <a:lstStyle/>
          <a:p>
            <a:pPr algn="just"/>
            <a:r>
              <a:rPr lang="vi-VN" sz="2400" dirty="0" smtClean="0"/>
              <a:t>Mười một tuổi ông đi du học Ai Cập, là học sinh của nhà toán học nổi tiếng </a:t>
            </a:r>
            <a:r>
              <a:rPr lang="vi-VN" sz="2400" b="1" dirty="0" smtClean="0"/>
              <a:t>Ơclit</a:t>
            </a:r>
            <a:r>
              <a:rPr lang="vi-VN" sz="2400" dirty="0" smtClean="0"/>
              <a:t>; rồi Tây Ban Nha và định cư vĩnh viễn tại thành phố Cyracuse, xứ Sicile. Ðược hoàng gia tài trợ về tài chính, ông cống hiến hoàn toàn cho nghiên cứu khoa học</a:t>
            </a:r>
            <a:r>
              <a:rPr lang="vi-VN" sz="2400" dirty="0" smtClean="0"/>
              <a:t>.</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checkerboard(across)">
                                      <p:cBhvr>
                                        <p:cTn id="7"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905000" y="228600"/>
            <a:ext cx="4953000" cy="584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fontAlgn="base">
              <a:spcBef>
                <a:spcPct val="0"/>
              </a:spcBef>
              <a:spcAft>
                <a:spcPct val="0"/>
              </a:spcAft>
              <a:defRPr/>
            </a:pPr>
            <a:r>
              <a:rPr lang="vi-VN" sz="3200" b="1" dirty="0">
                <a:solidFill>
                  <a:srgbClr val="FF0000"/>
                </a:solidFill>
              </a:rPr>
              <a:t>B</a:t>
            </a:r>
            <a:r>
              <a:rPr lang="en-US" sz="3200" b="1" dirty="0">
                <a:solidFill>
                  <a:srgbClr val="FF0000"/>
                </a:solidFill>
              </a:rPr>
              <a:t>à</a:t>
            </a:r>
            <a:r>
              <a:rPr lang="vi-VN" sz="3200" b="1" dirty="0">
                <a:solidFill>
                  <a:srgbClr val="FF0000"/>
                </a:solidFill>
              </a:rPr>
              <a:t>i 8: GƯƠNG CẦU LÕM</a:t>
            </a:r>
          </a:p>
        </p:txBody>
      </p:sp>
      <p:sp>
        <p:nvSpPr>
          <p:cNvPr id="5" name="TextBox 8"/>
          <p:cNvSpPr txBox="1">
            <a:spLocks noChangeArrowheads="1"/>
          </p:cNvSpPr>
          <p:nvPr/>
        </p:nvSpPr>
        <p:spPr bwMode="auto">
          <a:xfrm>
            <a:off x="228600" y="1371600"/>
            <a:ext cx="70104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dirty="0" smtClean="0">
                <a:solidFill>
                  <a:srgbClr val="FF0000"/>
                </a:solidFill>
                <a:latin typeface="Times New Roman" pitchFamily="18" charset="0"/>
                <a:cs typeface="Times New Roman" pitchFamily="18" charset="0"/>
              </a:rPr>
              <a:t>I, </a:t>
            </a:r>
            <a:r>
              <a:rPr lang="en-US" sz="2800" b="1" dirty="0">
                <a:solidFill>
                  <a:srgbClr val="FF0000"/>
                </a:solidFill>
                <a:latin typeface="Times New Roman" pitchFamily="18" charset="0"/>
                <a:cs typeface="Times New Roman" pitchFamily="18" charset="0"/>
              </a:rPr>
              <a:t>Ảnh của vật tạo bởi gương cầu lõm:</a:t>
            </a:r>
          </a:p>
        </p:txBody>
      </p:sp>
      <p:sp>
        <p:nvSpPr>
          <p:cNvPr id="6" name="TextBox 5"/>
          <p:cNvSpPr txBox="1">
            <a:spLocks noChangeArrowheads="1"/>
          </p:cNvSpPr>
          <p:nvPr/>
        </p:nvSpPr>
        <p:spPr bwMode="auto">
          <a:xfrm>
            <a:off x="304800" y="914400"/>
            <a:ext cx="5715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dirty="0" smtClean="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Gương cầu lõm là gì?</a:t>
            </a:r>
          </a:p>
        </p:txBody>
      </p:sp>
      <p:sp>
        <p:nvSpPr>
          <p:cNvPr id="7" name="TextBox 22"/>
          <p:cNvSpPr txBox="1">
            <a:spLocks noChangeArrowheads="1"/>
          </p:cNvSpPr>
          <p:nvPr/>
        </p:nvSpPr>
        <p:spPr bwMode="auto">
          <a:xfrm>
            <a:off x="244475" y="1828800"/>
            <a:ext cx="70104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dirty="0" smtClean="0">
                <a:solidFill>
                  <a:srgbClr val="FF0000"/>
                </a:solidFill>
                <a:latin typeface="Times New Roman" pitchFamily="18" charset="0"/>
                <a:cs typeface="Times New Roman" pitchFamily="18" charset="0"/>
              </a:rPr>
              <a:t>II</a:t>
            </a:r>
            <a:r>
              <a:rPr lang="en-US" sz="2800" b="1" dirty="0">
                <a:solidFill>
                  <a:srgbClr val="FF0000"/>
                </a:solidFill>
                <a:latin typeface="Times New Roman" pitchFamily="18" charset="0"/>
                <a:cs typeface="Times New Roman" pitchFamily="18" charset="0"/>
              </a:rPr>
              <a:t>. Sự phản xạ trên gương cầu lõm:</a:t>
            </a:r>
          </a:p>
        </p:txBody>
      </p:sp>
      <p:sp>
        <p:nvSpPr>
          <p:cNvPr id="8" name="TextBox 7"/>
          <p:cNvSpPr txBox="1"/>
          <p:nvPr/>
        </p:nvSpPr>
        <p:spPr>
          <a:xfrm>
            <a:off x="609600" y="2895600"/>
            <a:ext cx="8153400" cy="2554545"/>
          </a:xfrm>
          <a:prstGeom prst="rect">
            <a:avLst/>
          </a:prstGeom>
          <a:noFill/>
        </p:spPr>
        <p:txBody>
          <a:bodyPr wrap="square" rtlCol="0">
            <a:spAutoFit/>
          </a:bodyPr>
          <a:lstStyle/>
          <a:p>
            <a:r>
              <a:rPr lang="en-US" sz="3200" dirty="0" smtClean="0">
                <a:solidFill>
                  <a:srgbClr val="7030A0"/>
                </a:solidFill>
              </a:rPr>
              <a:t>Gương cầu lõm có tác dụng biến đổi một chùm tia tới song song thành một chùm tia phản xạ hội tụ tại một điểm và ngược lại, biến đổi một chùm tia tới phân kì thích hợp thành một chùm tia  phản xạ song song.</a:t>
            </a:r>
            <a:endParaRPr lang="en-US" sz="3200" dirty="0">
              <a:solidFill>
                <a:srgbClr val="7030A0"/>
              </a:solidFill>
            </a:endParaRPr>
          </a:p>
        </p:txBody>
      </p:sp>
      <p:pic>
        <p:nvPicPr>
          <p:cNvPr id="9" name="Picture 3" descr="Book-09"/>
          <p:cNvPicPr>
            <a:picLocks noChangeAspect="1" noChangeArrowheads="1" noCrop="1"/>
          </p:cNvPicPr>
          <p:nvPr/>
        </p:nvPicPr>
        <p:blipFill>
          <a:blip r:embed="rId2"/>
          <a:srcRect/>
          <a:stretch>
            <a:fillRect/>
          </a:stretch>
        </p:blipFill>
        <p:spPr bwMode="auto">
          <a:xfrm rot="322183">
            <a:off x="26525" y="3146513"/>
            <a:ext cx="504561" cy="590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905000" y="228600"/>
            <a:ext cx="4953000" cy="584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fontAlgn="base">
              <a:spcBef>
                <a:spcPct val="0"/>
              </a:spcBef>
              <a:spcAft>
                <a:spcPct val="0"/>
              </a:spcAft>
              <a:defRPr/>
            </a:pPr>
            <a:r>
              <a:rPr lang="vi-VN" sz="3200" b="1" dirty="0">
                <a:solidFill>
                  <a:srgbClr val="FF0000"/>
                </a:solidFill>
              </a:rPr>
              <a:t>B</a:t>
            </a:r>
            <a:r>
              <a:rPr lang="en-US" sz="3200" b="1" dirty="0">
                <a:solidFill>
                  <a:srgbClr val="FF0000"/>
                </a:solidFill>
              </a:rPr>
              <a:t>à</a:t>
            </a:r>
            <a:r>
              <a:rPr lang="vi-VN" sz="3200" b="1" dirty="0">
                <a:solidFill>
                  <a:srgbClr val="FF0000"/>
                </a:solidFill>
              </a:rPr>
              <a:t>i 8: GƯƠNG CẦU LÕM</a:t>
            </a:r>
          </a:p>
        </p:txBody>
      </p:sp>
      <p:sp>
        <p:nvSpPr>
          <p:cNvPr id="20483" name="TextBox 5"/>
          <p:cNvSpPr txBox="1">
            <a:spLocks noChangeArrowheads="1"/>
          </p:cNvSpPr>
          <p:nvPr/>
        </p:nvSpPr>
        <p:spPr bwMode="auto">
          <a:xfrm>
            <a:off x="304800" y="914400"/>
            <a:ext cx="5715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dirty="0" smtClean="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Gương cầu lõm là gì?</a:t>
            </a:r>
          </a:p>
        </p:txBody>
      </p:sp>
      <p:sp>
        <p:nvSpPr>
          <p:cNvPr id="20484" name="TextBox 8"/>
          <p:cNvSpPr txBox="1">
            <a:spLocks noChangeArrowheads="1"/>
          </p:cNvSpPr>
          <p:nvPr/>
        </p:nvSpPr>
        <p:spPr bwMode="auto">
          <a:xfrm>
            <a:off x="228600" y="1371600"/>
            <a:ext cx="70104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dirty="0" smtClean="0">
                <a:solidFill>
                  <a:srgbClr val="FF0000"/>
                </a:solidFill>
                <a:latin typeface="Times New Roman" pitchFamily="18" charset="0"/>
                <a:cs typeface="Times New Roman" pitchFamily="18" charset="0"/>
              </a:rPr>
              <a:t>I. </a:t>
            </a:r>
            <a:r>
              <a:rPr lang="en-US" sz="2800" b="1" dirty="0">
                <a:solidFill>
                  <a:srgbClr val="FF0000"/>
                </a:solidFill>
                <a:latin typeface="Times New Roman" pitchFamily="18" charset="0"/>
                <a:cs typeface="Times New Roman" pitchFamily="18" charset="0"/>
              </a:rPr>
              <a:t>Ảnh của vật tạo bởi gương cầu lõm:</a:t>
            </a:r>
          </a:p>
        </p:txBody>
      </p:sp>
      <p:sp>
        <p:nvSpPr>
          <p:cNvPr id="20485" name="TextBox 22"/>
          <p:cNvSpPr txBox="1">
            <a:spLocks noChangeArrowheads="1"/>
          </p:cNvSpPr>
          <p:nvPr/>
        </p:nvSpPr>
        <p:spPr bwMode="auto">
          <a:xfrm>
            <a:off x="244475" y="1828800"/>
            <a:ext cx="70104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dirty="0" smtClean="0">
                <a:solidFill>
                  <a:srgbClr val="FF0000"/>
                </a:solidFill>
                <a:latin typeface="Times New Roman" pitchFamily="18" charset="0"/>
                <a:cs typeface="Times New Roman" pitchFamily="18" charset="0"/>
              </a:rPr>
              <a:t>II</a:t>
            </a:r>
            <a:r>
              <a:rPr lang="en-US" sz="2800" b="1" dirty="0">
                <a:solidFill>
                  <a:srgbClr val="FF0000"/>
                </a:solidFill>
                <a:latin typeface="Times New Roman" pitchFamily="18" charset="0"/>
                <a:cs typeface="Times New Roman" pitchFamily="18" charset="0"/>
              </a:rPr>
              <a:t>. Sự phản xạ trên gương cầu lõm:</a:t>
            </a:r>
          </a:p>
        </p:txBody>
      </p:sp>
      <p:sp>
        <p:nvSpPr>
          <p:cNvPr id="20486" name="TextBox 22"/>
          <p:cNvSpPr txBox="1">
            <a:spLocks noChangeArrowheads="1"/>
          </p:cNvSpPr>
          <p:nvPr/>
        </p:nvSpPr>
        <p:spPr bwMode="auto">
          <a:xfrm>
            <a:off x="304800" y="2362200"/>
            <a:ext cx="25146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dirty="0" smtClean="0">
                <a:solidFill>
                  <a:srgbClr val="FF0000"/>
                </a:solidFill>
                <a:latin typeface="Times New Roman" pitchFamily="18" charset="0"/>
                <a:cs typeface="Times New Roman" pitchFamily="18" charset="0"/>
              </a:rPr>
              <a:t>III. </a:t>
            </a:r>
            <a:r>
              <a:rPr lang="en-US" sz="2800" b="1" dirty="0">
                <a:solidFill>
                  <a:srgbClr val="FF0000"/>
                </a:solidFill>
                <a:latin typeface="Times New Roman" pitchFamily="18" charset="0"/>
                <a:cs typeface="Times New Roman" pitchFamily="18" charset="0"/>
              </a:rPr>
              <a:t>Vận dụng:</a:t>
            </a:r>
          </a:p>
        </p:txBody>
      </p:sp>
      <p:sp>
        <p:nvSpPr>
          <p:cNvPr id="17" name="TextBox 16">
            <a:hlinkClick r:id="" action="ppaction://noaction"/>
          </p:cNvPr>
          <p:cNvSpPr txBox="1">
            <a:spLocks noChangeArrowheads="1"/>
          </p:cNvSpPr>
          <p:nvPr/>
        </p:nvSpPr>
        <p:spPr bwMode="auto">
          <a:xfrm>
            <a:off x="609600" y="2895600"/>
            <a:ext cx="31242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dirty="0">
                <a:solidFill>
                  <a:srgbClr val="0070C0"/>
                </a:solidFill>
                <a:latin typeface="Times New Roman" pitchFamily="18" charset="0"/>
                <a:cs typeface="Times New Roman" pitchFamily="18" charset="0"/>
              </a:rPr>
              <a:t>Tìm hiểu đèn pin:</a:t>
            </a:r>
            <a:endParaRPr lang="vi-VN" sz="2800" b="1" dirty="0">
              <a:solidFill>
                <a:srgbClr val="0070C0"/>
              </a:solidFill>
              <a:latin typeface="Times New Roman" pitchFamily="18" charset="0"/>
              <a:cs typeface="Times New Roman" pitchFamily="18" charset="0"/>
            </a:endParaRPr>
          </a:p>
        </p:txBody>
      </p:sp>
      <p:grpSp>
        <p:nvGrpSpPr>
          <p:cNvPr id="2" name="Group 65"/>
          <p:cNvGrpSpPr>
            <a:grpSpLocks/>
          </p:cNvGrpSpPr>
          <p:nvPr/>
        </p:nvGrpSpPr>
        <p:grpSpPr bwMode="auto">
          <a:xfrm>
            <a:off x="4343400" y="3552825"/>
            <a:ext cx="2114550" cy="1676400"/>
            <a:chOff x="4343400" y="4057650"/>
            <a:chExt cx="2114550" cy="1676400"/>
          </a:xfrm>
        </p:grpSpPr>
        <p:sp>
          <p:nvSpPr>
            <p:cNvPr id="20526" name="Freeform 2"/>
            <p:cNvSpPr>
              <a:spLocks/>
            </p:cNvSpPr>
            <p:nvPr/>
          </p:nvSpPr>
          <p:spPr bwMode="auto">
            <a:xfrm>
              <a:off x="4343400" y="4057650"/>
              <a:ext cx="2097088" cy="1676400"/>
            </a:xfrm>
            <a:custGeom>
              <a:avLst/>
              <a:gdLst>
                <a:gd name="T0" fmla="*/ 2147483647 w 1321"/>
                <a:gd name="T1" fmla="*/ 0 h 1056"/>
                <a:gd name="T2" fmla="*/ 2147483647 w 1321"/>
                <a:gd name="T3" fmla="*/ 0 h 1056"/>
                <a:gd name="T4" fmla="*/ 2147483647 w 1321"/>
                <a:gd name="T5" fmla="*/ 2147483647 h 1056"/>
                <a:gd name="T6" fmla="*/ 2147483647 w 1321"/>
                <a:gd name="T7" fmla="*/ 2147483647 h 1056"/>
                <a:gd name="T8" fmla="*/ 0 w 1321"/>
                <a:gd name="T9" fmla="*/ 2147483647 h 1056"/>
                <a:gd name="T10" fmla="*/ 0 w 1321"/>
                <a:gd name="T11" fmla="*/ 2147483647 h 1056"/>
                <a:gd name="T12" fmla="*/ 2147483647 w 1321"/>
                <a:gd name="T13" fmla="*/ 2147483647 h 1056"/>
                <a:gd name="T14" fmla="*/ 2147483647 w 1321"/>
                <a:gd name="T15" fmla="*/ 2147483647 h 1056"/>
                <a:gd name="T16" fmla="*/ 2147483647 w 1321"/>
                <a:gd name="T17" fmla="*/ 2147483647 h 1056"/>
                <a:gd name="T18" fmla="*/ 2147483647 w 1321"/>
                <a:gd name="T19" fmla="*/ 2147483647 h 10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21"/>
                <a:gd name="T31" fmla="*/ 0 h 1056"/>
                <a:gd name="T32" fmla="*/ 1321 w 1321"/>
                <a:gd name="T33" fmla="*/ 1056 h 10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21" h="1056">
                  <a:moveTo>
                    <a:pt x="1321" y="0"/>
                  </a:moveTo>
                  <a:lnTo>
                    <a:pt x="859" y="0"/>
                  </a:lnTo>
                  <a:lnTo>
                    <a:pt x="362" y="243"/>
                  </a:lnTo>
                  <a:lnTo>
                    <a:pt x="50" y="243"/>
                  </a:lnTo>
                  <a:lnTo>
                    <a:pt x="0" y="396"/>
                  </a:lnTo>
                  <a:lnTo>
                    <a:pt x="0" y="648"/>
                  </a:lnTo>
                  <a:lnTo>
                    <a:pt x="48" y="812"/>
                  </a:lnTo>
                  <a:lnTo>
                    <a:pt x="372" y="812"/>
                  </a:lnTo>
                  <a:lnTo>
                    <a:pt x="812" y="1056"/>
                  </a:lnTo>
                  <a:lnTo>
                    <a:pt x="1321" y="1056"/>
                  </a:lnTo>
                </a:path>
              </a:pathLst>
            </a:custGeom>
            <a:gradFill rotWithShape="1">
              <a:gsLst>
                <a:gs pos="0">
                  <a:srgbClr val="9D9D9D"/>
                </a:gs>
                <a:gs pos="100000">
                  <a:srgbClr val="FFFFFF"/>
                </a:gs>
              </a:gsLst>
              <a:lin ang="0" scaled="1"/>
            </a:gradFill>
            <a:ln w="9525">
              <a:solidFill>
                <a:schemeClr val="tx1"/>
              </a:solidFill>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 name="AutoShape 4"/>
            <p:cNvSpPr>
              <a:spLocks noChangeArrowheads="1"/>
            </p:cNvSpPr>
            <p:nvPr/>
          </p:nvSpPr>
          <p:spPr bwMode="auto">
            <a:xfrm>
              <a:off x="5219700" y="4743450"/>
              <a:ext cx="266700" cy="311150"/>
            </a:xfrm>
            <a:prstGeom prst="flowChartOnlineStorage">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20528" name="AutoShape 5"/>
            <p:cNvSpPr>
              <a:spLocks noChangeArrowheads="1"/>
            </p:cNvSpPr>
            <p:nvPr/>
          </p:nvSpPr>
          <p:spPr bwMode="auto">
            <a:xfrm>
              <a:off x="5413375" y="4057650"/>
              <a:ext cx="1027113" cy="1676400"/>
            </a:xfrm>
            <a:prstGeom prst="moon">
              <a:avLst>
                <a:gd name="adj" fmla="val 1639"/>
              </a:avLst>
            </a:prstGeom>
            <a:solidFill>
              <a:schemeClr val="accent1"/>
            </a:solidFill>
            <a:ln w="9525">
              <a:solidFill>
                <a:srgbClr val="006600"/>
              </a:solidFill>
              <a:miter lim="800000"/>
              <a:headEnd/>
              <a:tailEnd/>
            </a:ln>
          </p:spPr>
          <p:txBody>
            <a:bodyPr wrap="none" anchor="ctr"/>
            <a:lstStyle/>
            <a:p>
              <a:pPr fontAlgn="base">
                <a:spcBef>
                  <a:spcPct val="0"/>
                </a:spcBef>
                <a:spcAft>
                  <a:spcPct val="0"/>
                </a:spcAft>
              </a:pPr>
              <a:endParaRPr lang="en-US">
                <a:solidFill>
                  <a:prstClr val="black"/>
                </a:solidFill>
                <a:latin typeface="Arial" charset="0"/>
              </a:endParaRPr>
            </a:p>
          </p:txBody>
        </p:sp>
        <p:sp>
          <p:nvSpPr>
            <p:cNvPr id="20529" name="AutoShape 6"/>
            <p:cNvSpPr>
              <a:spLocks noChangeArrowheads="1"/>
            </p:cNvSpPr>
            <p:nvPr/>
          </p:nvSpPr>
          <p:spPr bwMode="auto">
            <a:xfrm>
              <a:off x="5487988" y="4111625"/>
              <a:ext cx="952500" cy="1576388"/>
            </a:xfrm>
            <a:prstGeom prst="moon">
              <a:avLst>
                <a:gd name="adj" fmla="val 1639"/>
              </a:avLst>
            </a:prstGeom>
            <a:solidFill>
              <a:srgbClr val="CCFFCC"/>
            </a:solidFill>
            <a:ln w="9525">
              <a:solidFill>
                <a:schemeClr val="bg2"/>
              </a:solidFill>
              <a:miter lim="800000"/>
              <a:headEnd/>
              <a:tailEnd/>
            </a:ln>
          </p:spPr>
          <p:txBody>
            <a:bodyPr wrap="none" anchor="ctr"/>
            <a:lstStyle/>
            <a:p>
              <a:pPr fontAlgn="base">
                <a:spcBef>
                  <a:spcPct val="0"/>
                </a:spcBef>
                <a:spcAft>
                  <a:spcPct val="0"/>
                </a:spcAft>
              </a:pPr>
              <a:endParaRPr lang="en-US">
                <a:solidFill>
                  <a:prstClr val="black"/>
                </a:solidFill>
                <a:latin typeface="Arial" charset="0"/>
              </a:endParaRPr>
            </a:p>
          </p:txBody>
        </p:sp>
        <p:sp>
          <p:nvSpPr>
            <p:cNvPr id="20530" name="Line 7"/>
            <p:cNvSpPr>
              <a:spLocks noChangeShapeType="1"/>
            </p:cNvSpPr>
            <p:nvPr/>
          </p:nvSpPr>
          <p:spPr bwMode="auto">
            <a:xfrm>
              <a:off x="6440488" y="4057650"/>
              <a:ext cx="0" cy="1676400"/>
            </a:xfrm>
            <a:prstGeom prst="line">
              <a:avLst/>
            </a:prstGeom>
            <a:noFill/>
            <a:ln w="28575">
              <a:solidFill>
                <a:srgbClr val="9D9D9D"/>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0531" name="Litebulb"/>
            <p:cNvSpPr>
              <a:spLocks noEditPoints="1" noChangeArrowheads="1"/>
            </p:cNvSpPr>
            <p:nvPr/>
          </p:nvSpPr>
          <p:spPr bwMode="auto">
            <a:xfrm rot="5400000">
              <a:off x="5634831" y="4528344"/>
              <a:ext cx="481013" cy="7207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3175">
              <a:solidFill>
                <a:srgbClr val="FFCC00"/>
              </a:solidFill>
              <a:miter lim="800000"/>
              <a:headEnd/>
              <a:tailEnd/>
            </a:ln>
          </p:spPr>
          <p:txBody>
            <a:bodyPr/>
            <a:lstStyle/>
            <a:p>
              <a:pPr fontAlgn="base">
                <a:spcBef>
                  <a:spcPct val="0"/>
                </a:spcBef>
                <a:spcAft>
                  <a:spcPct val="0"/>
                </a:spcAft>
              </a:pPr>
              <a:endParaRPr lang="en-US">
                <a:solidFill>
                  <a:prstClr val="black"/>
                </a:solidFill>
                <a:latin typeface="Arial" charset="0"/>
              </a:endParaRPr>
            </a:p>
          </p:txBody>
        </p:sp>
        <p:sp>
          <p:nvSpPr>
            <p:cNvPr id="20532" name="Freeform 9"/>
            <p:cNvSpPr>
              <a:spLocks/>
            </p:cNvSpPr>
            <p:nvPr/>
          </p:nvSpPr>
          <p:spPr bwMode="auto">
            <a:xfrm>
              <a:off x="5514975" y="4802188"/>
              <a:ext cx="206375" cy="187325"/>
            </a:xfrm>
            <a:custGeom>
              <a:avLst/>
              <a:gdLst>
                <a:gd name="T0" fmla="*/ 2147483647 w 192"/>
                <a:gd name="T1" fmla="*/ 0 h 132"/>
                <a:gd name="T2" fmla="*/ 0 w 192"/>
                <a:gd name="T3" fmla="*/ 0 h 132"/>
                <a:gd name="T4" fmla="*/ 0 w 192"/>
                <a:gd name="T5" fmla="*/ 2147483647 h 132"/>
                <a:gd name="T6" fmla="*/ 2147483647 w 192"/>
                <a:gd name="T7" fmla="*/ 2147483647 h 132"/>
                <a:gd name="T8" fmla="*/ 2147483647 w 192"/>
                <a:gd name="T9" fmla="*/ 0 h 132"/>
                <a:gd name="T10" fmla="*/ 0 60000 65536"/>
                <a:gd name="T11" fmla="*/ 0 60000 65536"/>
                <a:gd name="T12" fmla="*/ 0 60000 65536"/>
                <a:gd name="T13" fmla="*/ 0 60000 65536"/>
                <a:gd name="T14" fmla="*/ 0 60000 65536"/>
                <a:gd name="T15" fmla="*/ 0 w 192"/>
                <a:gd name="T16" fmla="*/ 0 h 132"/>
                <a:gd name="T17" fmla="*/ 192 w 192"/>
                <a:gd name="T18" fmla="*/ 132 h 132"/>
              </a:gdLst>
              <a:ahLst/>
              <a:cxnLst>
                <a:cxn ang="T10">
                  <a:pos x="T0" y="T1"/>
                </a:cxn>
                <a:cxn ang="T11">
                  <a:pos x="T2" y="T3"/>
                </a:cxn>
                <a:cxn ang="T12">
                  <a:pos x="T4" y="T5"/>
                </a:cxn>
                <a:cxn ang="T13">
                  <a:pos x="T6" y="T7"/>
                </a:cxn>
                <a:cxn ang="T14">
                  <a:pos x="T8" y="T9"/>
                </a:cxn>
              </a:cxnLst>
              <a:rect l="T15" t="T16" r="T17" b="T18"/>
              <a:pathLst>
                <a:path w="192" h="132">
                  <a:moveTo>
                    <a:pt x="180" y="0"/>
                  </a:moveTo>
                  <a:cubicBezTo>
                    <a:pt x="120" y="0"/>
                    <a:pt x="60" y="0"/>
                    <a:pt x="0" y="0"/>
                  </a:cubicBezTo>
                  <a:cubicBezTo>
                    <a:pt x="0" y="44"/>
                    <a:pt x="0" y="88"/>
                    <a:pt x="0" y="132"/>
                  </a:cubicBezTo>
                  <a:cubicBezTo>
                    <a:pt x="64" y="132"/>
                    <a:pt x="128" y="132"/>
                    <a:pt x="192" y="132"/>
                  </a:cubicBezTo>
                  <a:cubicBezTo>
                    <a:pt x="150" y="69"/>
                    <a:pt x="166" y="110"/>
                    <a:pt x="180" y="0"/>
                  </a:cubicBezTo>
                  <a:close/>
                </a:path>
              </a:pathLst>
            </a:custGeom>
            <a:solidFill>
              <a:srgbClr val="C0C0C0">
                <a:alpha val="89803"/>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charset="0"/>
              </a:endParaRPr>
            </a:p>
          </p:txBody>
        </p:sp>
        <p:sp>
          <p:nvSpPr>
            <p:cNvPr id="20533" name="AutoShape 23"/>
            <p:cNvSpPr>
              <a:spLocks noChangeArrowheads="1"/>
            </p:cNvSpPr>
            <p:nvPr/>
          </p:nvSpPr>
          <p:spPr bwMode="auto">
            <a:xfrm>
              <a:off x="5295900" y="4762500"/>
              <a:ext cx="304800" cy="285750"/>
            </a:xfrm>
            <a:prstGeom prst="roundRect">
              <a:avLst>
                <a:gd name="adj" fmla="val 16667"/>
              </a:avLst>
            </a:prstGeom>
            <a:solidFill>
              <a:srgbClr val="CFCFCF"/>
            </a:solidFill>
            <a:ln w="9525">
              <a:solidFill>
                <a:schemeClr val="bg2"/>
              </a:solidFill>
              <a:round/>
              <a:headEnd/>
              <a:tailEnd/>
            </a:ln>
          </p:spPr>
          <p:txBody>
            <a:bodyPr wrap="none" anchor="ctr"/>
            <a:lstStyle/>
            <a:p>
              <a:pPr fontAlgn="base">
                <a:spcBef>
                  <a:spcPct val="0"/>
                </a:spcBef>
                <a:spcAft>
                  <a:spcPct val="0"/>
                </a:spcAft>
              </a:pPr>
              <a:endParaRPr lang="en-US">
                <a:solidFill>
                  <a:prstClr val="black"/>
                </a:solidFill>
                <a:latin typeface="Arial" charset="0"/>
              </a:endParaRPr>
            </a:p>
          </p:txBody>
        </p:sp>
        <p:sp>
          <p:nvSpPr>
            <p:cNvPr id="20534" name="AutoShape 24"/>
            <p:cNvSpPr>
              <a:spLocks noChangeArrowheads="1"/>
            </p:cNvSpPr>
            <p:nvPr/>
          </p:nvSpPr>
          <p:spPr bwMode="auto">
            <a:xfrm>
              <a:off x="4819650" y="4438650"/>
              <a:ext cx="152400" cy="914400"/>
            </a:xfrm>
            <a:prstGeom prst="moon">
              <a:avLst>
                <a:gd name="adj" fmla="val 0"/>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a:solidFill>
                  <a:prstClr val="black"/>
                </a:solidFill>
                <a:latin typeface="Arial" charset="0"/>
              </a:endParaRPr>
            </a:p>
          </p:txBody>
        </p:sp>
        <p:sp>
          <p:nvSpPr>
            <p:cNvPr id="20535" name="Line 25"/>
            <p:cNvSpPr>
              <a:spLocks noChangeShapeType="1"/>
            </p:cNvSpPr>
            <p:nvPr/>
          </p:nvSpPr>
          <p:spPr bwMode="auto">
            <a:xfrm>
              <a:off x="6305550" y="5734050"/>
              <a:ext cx="152400" cy="0"/>
            </a:xfrm>
            <a:prstGeom prst="line">
              <a:avLst/>
            </a:prstGeom>
            <a:noFill/>
            <a:ln w="381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0536" name="Line 26"/>
            <p:cNvSpPr>
              <a:spLocks noChangeShapeType="1"/>
            </p:cNvSpPr>
            <p:nvPr/>
          </p:nvSpPr>
          <p:spPr bwMode="auto">
            <a:xfrm>
              <a:off x="6286500" y="4057650"/>
              <a:ext cx="152400" cy="0"/>
            </a:xfrm>
            <a:prstGeom prst="line">
              <a:avLst/>
            </a:prstGeom>
            <a:noFill/>
            <a:ln w="28575">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grpSp>
      <p:grpSp>
        <p:nvGrpSpPr>
          <p:cNvPr id="3" name="Group 27"/>
          <p:cNvGrpSpPr>
            <a:grpSpLocks/>
          </p:cNvGrpSpPr>
          <p:nvPr/>
        </p:nvGrpSpPr>
        <p:grpSpPr bwMode="auto">
          <a:xfrm>
            <a:off x="1219200" y="3609975"/>
            <a:ext cx="2284413" cy="1778000"/>
            <a:chOff x="864" y="528"/>
            <a:chExt cx="1439" cy="1120"/>
          </a:xfrm>
        </p:grpSpPr>
        <p:sp>
          <p:nvSpPr>
            <p:cNvPr id="20509" name="Freeform 28"/>
            <p:cNvSpPr>
              <a:spLocks/>
            </p:cNvSpPr>
            <p:nvPr/>
          </p:nvSpPr>
          <p:spPr bwMode="auto">
            <a:xfrm>
              <a:off x="1708" y="552"/>
              <a:ext cx="502" cy="711"/>
            </a:xfrm>
            <a:custGeom>
              <a:avLst/>
              <a:gdLst>
                <a:gd name="T0" fmla="*/ 320 w 502"/>
                <a:gd name="T1" fmla="*/ 0 h 711"/>
                <a:gd name="T2" fmla="*/ 132 w 502"/>
                <a:gd name="T3" fmla="*/ 167 h 711"/>
                <a:gd name="T4" fmla="*/ 115 w 502"/>
                <a:gd name="T5" fmla="*/ 324 h 711"/>
                <a:gd name="T6" fmla="*/ 0 w 502"/>
                <a:gd name="T7" fmla="*/ 426 h 711"/>
                <a:gd name="T8" fmla="*/ 28 w 502"/>
                <a:gd name="T9" fmla="*/ 521 h 711"/>
                <a:gd name="T10" fmla="*/ 95 w 502"/>
                <a:gd name="T11" fmla="*/ 674 h 711"/>
                <a:gd name="T12" fmla="*/ 202 w 502"/>
                <a:gd name="T13" fmla="*/ 645 h 711"/>
                <a:gd name="T14" fmla="*/ 337 w 502"/>
                <a:gd name="T15" fmla="*/ 711 h 711"/>
                <a:gd name="T16" fmla="*/ 502 w 502"/>
                <a:gd name="T17" fmla="*/ 643 h 7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2"/>
                <a:gd name="T28" fmla="*/ 0 h 711"/>
                <a:gd name="T29" fmla="*/ 502 w 502"/>
                <a:gd name="T30" fmla="*/ 711 h 7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2" h="711">
                  <a:moveTo>
                    <a:pt x="320" y="0"/>
                  </a:moveTo>
                  <a:lnTo>
                    <a:pt x="132" y="167"/>
                  </a:lnTo>
                  <a:lnTo>
                    <a:pt x="115" y="324"/>
                  </a:lnTo>
                  <a:lnTo>
                    <a:pt x="0" y="426"/>
                  </a:lnTo>
                  <a:lnTo>
                    <a:pt x="28" y="521"/>
                  </a:lnTo>
                  <a:lnTo>
                    <a:pt x="95" y="674"/>
                  </a:lnTo>
                  <a:lnTo>
                    <a:pt x="202" y="645"/>
                  </a:lnTo>
                  <a:lnTo>
                    <a:pt x="337" y="711"/>
                  </a:lnTo>
                  <a:lnTo>
                    <a:pt x="502" y="643"/>
                  </a:lnTo>
                </a:path>
              </a:pathLst>
            </a:custGeom>
            <a:gradFill rotWithShape="1">
              <a:gsLst>
                <a:gs pos="0">
                  <a:srgbClr val="FFFFFF"/>
                </a:gs>
                <a:gs pos="100000">
                  <a:srgbClr val="C0C0C0"/>
                </a:gs>
              </a:gsLst>
              <a:lin ang="5400000" scaled="1"/>
            </a:gradFill>
            <a:ln w="9525">
              <a:solidFill>
                <a:schemeClr val="tx1"/>
              </a:solidFill>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47" name="Oval 29"/>
            <p:cNvSpPr>
              <a:spLocks noChangeArrowheads="1"/>
            </p:cNvSpPr>
            <p:nvPr/>
          </p:nvSpPr>
          <p:spPr bwMode="auto">
            <a:xfrm rot="31879680">
              <a:off x="1966" y="528"/>
              <a:ext cx="337" cy="672"/>
            </a:xfrm>
            <a:prstGeom prst="ellipse">
              <a:avLst/>
            </a:prstGeom>
            <a:solidFill>
              <a:schemeClr val="accent1"/>
            </a:solidFill>
            <a:ln w="9525">
              <a:solidFill>
                <a:schemeClr val="tx1"/>
              </a:solidFill>
              <a:round/>
              <a:headEnd/>
              <a:tailEnd/>
            </a:ln>
            <a:effectLst>
              <a:outerShdw dist="107763" dir="8100000" algn="ctr" rotWithShape="0">
                <a:schemeClr val="bg2">
                  <a:alpha val="50000"/>
                </a:schemeClr>
              </a:outerShdw>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48" name="Oval 30"/>
            <p:cNvSpPr>
              <a:spLocks noChangeArrowheads="1"/>
            </p:cNvSpPr>
            <p:nvPr/>
          </p:nvSpPr>
          <p:spPr bwMode="auto">
            <a:xfrm rot="31941588">
              <a:off x="1989" y="572"/>
              <a:ext cx="300" cy="585"/>
            </a:xfrm>
            <a:prstGeom prst="ellipse">
              <a:avLst/>
            </a:prstGeom>
            <a:gradFill rotWithShape="1">
              <a:gsLst>
                <a:gs pos="0">
                  <a:schemeClr val="accent1"/>
                </a:gs>
                <a:gs pos="100000">
                  <a:schemeClr val="accent1">
                    <a:gamma/>
                    <a:tint val="25490"/>
                    <a:invGamma/>
                  </a:schemeClr>
                </a:gs>
              </a:gsLst>
              <a:path path="shape">
                <a:fillToRect l="50000" t="50000" r="50000" b="50000"/>
              </a:path>
            </a:gradFill>
            <a:ln w="9525">
              <a:solidFill>
                <a:schemeClr val="bg2"/>
              </a:solidFill>
              <a:round/>
              <a:headEnd/>
              <a:tailEn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49" name="Freeform 31"/>
            <p:cNvSpPr>
              <a:spLocks/>
            </p:cNvSpPr>
            <p:nvPr/>
          </p:nvSpPr>
          <p:spPr bwMode="auto">
            <a:xfrm rot="-158215">
              <a:off x="902" y="983"/>
              <a:ext cx="914" cy="665"/>
            </a:xfrm>
            <a:custGeom>
              <a:avLst/>
              <a:gdLst/>
              <a:ahLst/>
              <a:cxnLst>
                <a:cxn ang="0">
                  <a:pos x="833" y="0"/>
                </a:cxn>
                <a:cxn ang="0">
                  <a:pos x="8" y="404"/>
                </a:cxn>
                <a:cxn ang="0">
                  <a:pos x="0" y="501"/>
                </a:cxn>
                <a:cxn ang="0">
                  <a:pos x="29" y="595"/>
                </a:cxn>
                <a:cxn ang="0">
                  <a:pos x="92" y="665"/>
                </a:cxn>
                <a:cxn ang="0">
                  <a:pos x="914" y="266"/>
                </a:cxn>
              </a:cxnLst>
              <a:rect l="0" t="0" r="r" b="b"/>
              <a:pathLst>
                <a:path w="914" h="665">
                  <a:moveTo>
                    <a:pt x="833" y="0"/>
                  </a:moveTo>
                  <a:lnTo>
                    <a:pt x="8" y="404"/>
                  </a:lnTo>
                  <a:lnTo>
                    <a:pt x="0" y="501"/>
                  </a:lnTo>
                  <a:lnTo>
                    <a:pt x="29" y="595"/>
                  </a:lnTo>
                  <a:lnTo>
                    <a:pt x="92" y="665"/>
                  </a:lnTo>
                  <a:lnTo>
                    <a:pt x="914" y="266"/>
                  </a:lnTo>
                </a:path>
              </a:pathLst>
            </a:custGeom>
            <a:gradFill rotWithShape="1">
              <a:gsLst>
                <a:gs pos="0">
                  <a:schemeClr val="bg2">
                    <a:gamma/>
                    <a:tint val="0"/>
                    <a:invGamma/>
                  </a:schemeClr>
                </a:gs>
                <a:gs pos="100000">
                  <a:schemeClr val="bg2"/>
                </a:gs>
              </a:gsLst>
              <a:lin ang="5400000" scaled="1"/>
            </a:gradFill>
            <a:ln w="9525">
              <a:solidFill>
                <a:schemeClr val="tx1"/>
              </a:solidFill>
              <a:round/>
              <a:headEnd/>
              <a:tailEn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20513" name="Arc 32"/>
            <p:cNvSpPr>
              <a:spLocks/>
            </p:cNvSpPr>
            <p:nvPr/>
          </p:nvSpPr>
          <p:spPr bwMode="auto">
            <a:xfrm rot="-9345897">
              <a:off x="979" y="1399"/>
              <a:ext cx="336" cy="217"/>
            </a:xfrm>
            <a:custGeom>
              <a:avLst/>
              <a:gdLst>
                <a:gd name="T0" fmla="*/ 0 w 21600"/>
                <a:gd name="T1" fmla="*/ 0 h 18870"/>
                <a:gd name="T2" fmla="*/ 0 w 21600"/>
                <a:gd name="T3" fmla="*/ 0 h 18870"/>
                <a:gd name="T4" fmla="*/ 0 w 21600"/>
                <a:gd name="T5" fmla="*/ 0 h 18870"/>
                <a:gd name="T6" fmla="*/ 0 60000 65536"/>
                <a:gd name="T7" fmla="*/ 0 60000 65536"/>
                <a:gd name="T8" fmla="*/ 0 60000 65536"/>
                <a:gd name="T9" fmla="*/ 0 w 21600"/>
                <a:gd name="T10" fmla="*/ 0 h 18870"/>
                <a:gd name="T11" fmla="*/ 21600 w 21600"/>
                <a:gd name="T12" fmla="*/ 18870 h 18870"/>
              </a:gdLst>
              <a:ahLst/>
              <a:cxnLst>
                <a:cxn ang="T6">
                  <a:pos x="T0" y="T1"/>
                </a:cxn>
                <a:cxn ang="T7">
                  <a:pos x="T2" y="T3"/>
                </a:cxn>
                <a:cxn ang="T8">
                  <a:pos x="T4" y="T5"/>
                </a:cxn>
              </a:cxnLst>
              <a:rect l="T9" t="T10" r="T11" b="T12"/>
              <a:pathLst>
                <a:path w="21600" h="18870" fill="none" extrusionOk="0">
                  <a:moveTo>
                    <a:pt x="10511" y="-1"/>
                  </a:moveTo>
                  <a:cubicBezTo>
                    <a:pt x="17356" y="3813"/>
                    <a:pt x="21600" y="11034"/>
                    <a:pt x="21600" y="18870"/>
                  </a:cubicBezTo>
                </a:path>
                <a:path w="21600" h="18870" stroke="0" extrusionOk="0">
                  <a:moveTo>
                    <a:pt x="10511" y="-1"/>
                  </a:moveTo>
                  <a:cubicBezTo>
                    <a:pt x="17356" y="3813"/>
                    <a:pt x="21600" y="11034"/>
                    <a:pt x="21600" y="18870"/>
                  </a:cubicBezTo>
                  <a:lnTo>
                    <a:pt x="0" y="18870"/>
                  </a:lnTo>
                  <a:close/>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prstClr val="black"/>
                </a:solidFill>
                <a:latin typeface="Arial" charset="0"/>
              </a:endParaRPr>
            </a:p>
          </p:txBody>
        </p:sp>
        <p:sp>
          <p:nvSpPr>
            <p:cNvPr id="20514" name="AutoShape 33"/>
            <p:cNvSpPr>
              <a:spLocks noChangeArrowheads="1"/>
            </p:cNvSpPr>
            <p:nvPr/>
          </p:nvSpPr>
          <p:spPr bwMode="auto">
            <a:xfrm rot="-1634725">
              <a:off x="1471" y="1024"/>
              <a:ext cx="144" cy="48"/>
            </a:xfrm>
            <a:prstGeom prst="cube">
              <a:avLst>
                <a:gd name="adj" fmla="val 26519"/>
              </a:avLst>
            </a:prstGeom>
            <a:solidFill>
              <a:schemeClr val="bg2"/>
            </a:solidFill>
            <a:ln w="9525">
              <a:solidFill>
                <a:schemeClr val="tx1"/>
              </a:solidFill>
              <a:miter lim="800000"/>
              <a:headEnd/>
              <a:tailEnd/>
            </a:ln>
          </p:spPr>
          <p:txBody>
            <a:bodyPr wrap="none" anchor="ctr"/>
            <a:lstStyle/>
            <a:p>
              <a:pPr fontAlgn="base">
                <a:spcBef>
                  <a:spcPct val="0"/>
                </a:spcBef>
                <a:spcAft>
                  <a:spcPct val="0"/>
                </a:spcAft>
              </a:pPr>
              <a:endParaRPr lang="en-US">
                <a:solidFill>
                  <a:prstClr val="black"/>
                </a:solidFill>
                <a:latin typeface="Arial" charset="0"/>
              </a:endParaRPr>
            </a:p>
          </p:txBody>
        </p:sp>
        <p:sp>
          <p:nvSpPr>
            <p:cNvPr id="20515" name="Arc 34"/>
            <p:cNvSpPr>
              <a:spLocks/>
            </p:cNvSpPr>
            <p:nvPr/>
          </p:nvSpPr>
          <p:spPr bwMode="auto">
            <a:xfrm rot="-9345897">
              <a:off x="1690" y="1008"/>
              <a:ext cx="336" cy="217"/>
            </a:xfrm>
            <a:custGeom>
              <a:avLst/>
              <a:gdLst>
                <a:gd name="T0" fmla="*/ 0 w 21600"/>
                <a:gd name="T1" fmla="*/ 0 h 18870"/>
                <a:gd name="T2" fmla="*/ 0 w 21600"/>
                <a:gd name="T3" fmla="*/ 0 h 18870"/>
                <a:gd name="T4" fmla="*/ 0 w 21600"/>
                <a:gd name="T5" fmla="*/ 0 h 18870"/>
                <a:gd name="T6" fmla="*/ 0 60000 65536"/>
                <a:gd name="T7" fmla="*/ 0 60000 65536"/>
                <a:gd name="T8" fmla="*/ 0 60000 65536"/>
                <a:gd name="T9" fmla="*/ 0 w 21600"/>
                <a:gd name="T10" fmla="*/ 0 h 18870"/>
                <a:gd name="T11" fmla="*/ 21600 w 21600"/>
                <a:gd name="T12" fmla="*/ 18870 h 18870"/>
              </a:gdLst>
              <a:ahLst/>
              <a:cxnLst>
                <a:cxn ang="T6">
                  <a:pos x="T0" y="T1"/>
                </a:cxn>
                <a:cxn ang="T7">
                  <a:pos x="T2" y="T3"/>
                </a:cxn>
                <a:cxn ang="T8">
                  <a:pos x="T4" y="T5"/>
                </a:cxn>
              </a:cxnLst>
              <a:rect l="T9" t="T10" r="T11" b="T12"/>
              <a:pathLst>
                <a:path w="21600" h="18870" fill="none" extrusionOk="0">
                  <a:moveTo>
                    <a:pt x="10511" y="-1"/>
                  </a:moveTo>
                  <a:cubicBezTo>
                    <a:pt x="17356" y="3813"/>
                    <a:pt x="21600" y="11034"/>
                    <a:pt x="21600" y="18870"/>
                  </a:cubicBezTo>
                </a:path>
                <a:path w="21600" h="18870" stroke="0" extrusionOk="0">
                  <a:moveTo>
                    <a:pt x="10511" y="-1"/>
                  </a:moveTo>
                  <a:cubicBezTo>
                    <a:pt x="17356" y="3813"/>
                    <a:pt x="21600" y="11034"/>
                    <a:pt x="21600" y="18870"/>
                  </a:cubicBezTo>
                  <a:lnTo>
                    <a:pt x="0" y="18870"/>
                  </a:lnTo>
                  <a:close/>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prstClr val="black"/>
                </a:solidFill>
                <a:latin typeface="Arial" charset="0"/>
              </a:endParaRPr>
            </a:p>
          </p:txBody>
        </p:sp>
        <p:sp>
          <p:nvSpPr>
            <p:cNvPr id="20516" name="Line 35"/>
            <p:cNvSpPr>
              <a:spLocks noChangeShapeType="1"/>
            </p:cNvSpPr>
            <p:nvPr/>
          </p:nvSpPr>
          <p:spPr bwMode="auto">
            <a:xfrm rot="21441785" flipV="1">
              <a:off x="1023" y="1042"/>
              <a:ext cx="720" cy="336"/>
            </a:xfrm>
            <a:prstGeom prst="line">
              <a:avLst/>
            </a:prstGeom>
            <a:noFill/>
            <a:ln w="9525">
              <a:solidFill>
                <a:srgbClr val="9FCCCD"/>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0517" name="Line 36"/>
            <p:cNvSpPr>
              <a:spLocks noChangeShapeType="1"/>
            </p:cNvSpPr>
            <p:nvPr/>
          </p:nvSpPr>
          <p:spPr bwMode="auto">
            <a:xfrm rot="21441785" flipV="1">
              <a:off x="1025" y="1090"/>
              <a:ext cx="720" cy="336"/>
            </a:xfrm>
            <a:prstGeom prst="line">
              <a:avLst/>
            </a:prstGeom>
            <a:noFill/>
            <a:ln w="9525">
              <a:solidFill>
                <a:srgbClr val="9FCCCD"/>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0518" name="Line 37"/>
            <p:cNvSpPr>
              <a:spLocks noChangeShapeType="1"/>
            </p:cNvSpPr>
            <p:nvPr/>
          </p:nvSpPr>
          <p:spPr bwMode="auto">
            <a:xfrm rot="21441785" flipV="1">
              <a:off x="1039" y="1137"/>
              <a:ext cx="720" cy="336"/>
            </a:xfrm>
            <a:prstGeom prst="line">
              <a:avLst/>
            </a:prstGeom>
            <a:noFill/>
            <a:ln w="9525">
              <a:solidFill>
                <a:srgbClr val="9FCCCD"/>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0519" name="Line 38"/>
            <p:cNvSpPr>
              <a:spLocks noChangeShapeType="1"/>
            </p:cNvSpPr>
            <p:nvPr/>
          </p:nvSpPr>
          <p:spPr bwMode="auto">
            <a:xfrm rot="21441785" flipV="1">
              <a:off x="1023" y="1042"/>
              <a:ext cx="720" cy="336"/>
            </a:xfrm>
            <a:prstGeom prst="line">
              <a:avLst/>
            </a:prstGeom>
            <a:noFill/>
            <a:ln w="9525">
              <a:solidFill>
                <a:srgbClr val="9FCCCD"/>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0520" name="Line 39"/>
            <p:cNvSpPr>
              <a:spLocks noChangeShapeType="1"/>
            </p:cNvSpPr>
            <p:nvPr/>
          </p:nvSpPr>
          <p:spPr bwMode="auto">
            <a:xfrm rot="21441785" flipV="1">
              <a:off x="1065" y="1184"/>
              <a:ext cx="720" cy="336"/>
            </a:xfrm>
            <a:prstGeom prst="line">
              <a:avLst/>
            </a:prstGeom>
            <a:noFill/>
            <a:ln w="9525">
              <a:solidFill>
                <a:srgbClr val="9FCCCD"/>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0521" name="Line 40"/>
            <p:cNvSpPr>
              <a:spLocks noChangeShapeType="1"/>
            </p:cNvSpPr>
            <p:nvPr/>
          </p:nvSpPr>
          <p:spPr bwMode="auto">
            <a:xfrm rot="21441785" flipV="1">
              <a:off x="1091" y="1219"/>
              <a:ext cx="720" cy="336"/>
            </a:xfrm>
            <a:prstGeom prst="line">
              <a:avLst/>
            </a:prstGeom>
            <a:noFill/>
            <a:ln w="9525">
              <a:solidFill>
                <a:srgbClr val="9FCCCD"/>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0522" name="AutoShape 41"/>
            <p:cNvSpPr>
              <a:spLocks noChangeArrowheads="1"/>
            </p:cNvSpPr>
            <p:nvPr/>
          </p:nvSpPr>
          <p:spPr bwMode="auto">
            <a:xfrm rot="-6667123">
              <a:off x="935" y="1321"/>
              <a:ext cx="241" cy="38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344 w 21600"/>
                <a:gd name="T13" fmla="*/ 0 h 21600"/>
                <a:gd name="T14" fmla="*/ 20256 w 21600"/>
                <a:gd name="T15" fmla="*/ 6075 h 21600"/>
              </a:gdLst>
              <a:ahLst/>
              <a:cxnLst>
                <a:cxn ang="T8">
                  <a:pos x="T0" y="T1"/>
                </a:cxn>
                <a:cxn ang="T9">
                  <a:pos x="T2" y="T3"/>
                </a:cxn>
                <a:cxn ang="T10">
                  <a:pos x="T4" y="T5"/>
                </a:cxn>
                <a:cxn ang="T11">
                  <a:pos x="T6" y="T7"/>
                </a:cxn>
              </a:cxnLst>
              <a:rect l="T12" t="T13" r="T14" b="T15"/>
              <a:pathLst>
                <a:path w="21600" h="21600">
                  <a:moveTo>
                    <a:pt x="3382" y="4256"/>
                  </a:moveTo>
                  <a:cubicBezTo>
                    <a:pt x="5260" y="2128"/>
                    <a:pt x="7961" y="908"/>
                    <a:pt x="10800" y="909"/>
                  </a:cubicBezTo>
                  <a:cubicBezTo>
                    <a:pt x="13638" y="909"/>
                    <a:pt x="16339" y="2128"/>
                    <a:pt x="18217" y="4256"/>
                  </a:cubicBezTo>
                  <a:lnTo>
                    <a:pt x="18898" y="3655"/>
                  </a:lnTo>
                  <a:cubicBezTo>
                    <a:pt x="16848" y="1331"/>
                    <a:pt x="13899" y="-1"/>
                    <a:pt x="10799" y="0"/>
                  </a:cubicBezTo>
                  <a:cubicBezTo>
                    <a:pt x="7700" y="0"/>
                    <a:pt x="4751" y="1331"/>
                    <a:pt x="2701" y="3655"/>
                  </a:cubicBezTo>
                  <a:close/>
                </a:path>
              </a:pathLst>
            </a:custGeom>
            <a:solidFill>
              <a:srgbClr val="C0C0C0"/>
            </a:solidFill>
            <a:ln w="9525">
              <a:solidFill>
                <a:schemeClr val="tx2"/>
              </a:solidFill>
              <a:miter lim="800000"/>
              <a:headEnd/>
              <a:tailEnd/>
            </a:ln>
          </p:spPr>
          <p:txBody>
            <a:bodyPr vert="eaVert" wrap="none" anchor="ctr"/>
            <a:lstStyle/>
            <a:p>
              <a:pPr fontAlgn="base">
                <a:spcBef>
                  <a:spcPct val="0"/>
                </a:spcBef>
                <a:spcAft>
                  <a:spcPct val="0"/>
                </a:spcAft>
              </a:pPr>
              <a:endParaRPr lang="en-US">
                <a:solidFill>
                  <a:prstClr val="black"/>
                </a:solidFill>
                <a:latin typeface="Arial" charset="0"/>
              </a:endParaRPr>
            </a:p>
          </p:txBody>
        </p:sp>
        <p:sp>
          <p:nvSpPr>
            <p:cNvPr id="20523" name="Arc 42"/>
            <p:cNvSpPr>
              <a:spLocks/>
            </p:cNvSpPr>
            <p:nvPr/>
          </p:nvSpPr>
          <p:spPr bwMode="auto">
            <a:xfrm rot="-10022003">
              <a:off x="1792" y="911"/>
              <a:ext cx="349" cy="297"/>
            </a:xfrm>
            <a:custGeom>
              <a:avLst/>
              <a:gdLst>
                <a:gd name="T0" fmla="*/ 0 w 21600"/>
                <a:gd name="T1" fmla="*/ 0 h 18870"/>
                <a:gd name="T2" fmla="*/ 0 w 21600"/>
                <a:gd name="T3" fmla="*/ 0 h 18870"/>
                <a:gd name="T4" fmla="*/ 0 w 21600"/>
                <a:gd name="T5" fmla="*/ 0 h 18870"/>
                <a:gd name="T6" fmla="*/ 0 60000 65536"/>
                <a:gd name="T7" fmla="*/ 0 60000 65536"/>
                <a:gd name="T8" fmla="*/ 0 60000 65536"/>
                <a:gd name="T9" fmla="*/ 0 w 21600"/>
                <a:gd name="T10" fmla="*/ 0 h 18870"/>
                <a:gd name="T11" fmla="*/ 21600 w 21600"/>
                <a:gd name="T12" fmla="*/ 18870 h 18870"/>
              </a:gdLst>
              <a:ahLst/>
              <a:cxnLst>
                <a:cxn ang="T6">
                  <a:pos x="T0" y="T1"/>
                </a:cxn>
                <a:cxn ang="T7">
                  <a:pos x="T2" y="T3"/>
                </a:cxn>
                <a:cxn ang="T8">
                  <a:pos x="T4" y="T5"/>
                </a:cxn>
              </a:cxnLst>
              <a:rect l="T9" t="T10" r="T11" b="T12"/>
              <a:pathLst>
                <a:path w="21600" h="18870" fill="none" extrusionOk="0">
                  <a:moveTo>
                    <a:pt x="10511" y="-1"/>
                  </a:moveTo>
                  <a:cubicBezTo>
                    <a:pt x="17356" y="3813"/>
                    <a:pt x="21600" y="11034"/>
                    <a:pt x="21600" y="18870"/>
                  </a:cubicBezTo>
                </a:path>
                <a:path w="21600" h="18870" stroke="0" extrusionOk="0">
                  <a:moveTo>
                    <a:pt x="10511" y="-1"/>
                  </a:moveTo>
                  <a:cubicBezTo>
                    <a:pt x="17356" y="3813"/>
                    <a:pt x="21600" y="11034"/>
                    <a:pt x="21600" y="18870"/>
                  </a:cubicBezTo>
                  <a:lnTo>
                    <a:pt x="0" y="18870"/>
                  </a:lnTo>
                  <a:close/>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prstClr val="black"/>
                </a:solidFill>
                <a:latin typeface="Arial" charset="0"/>
              </a:endParaRPr>
            </a:p>
          </p:txBody>
        </p:sp>
        <p:sp>
          <p:nvSpPr>
            <p:cNvPr id="20524" name="Oval 43"/>
            <p:cNvSpPr>
              <a:spLocks noChangeArrowheads="1"/>
            </p:cNvSpPr>
            <p:nvPr/>
          </p:nvSpPr>
          <p:spPr bwMode="auto">
            <a:xfrm rot="-495235">
              <a:off x="2016" y="600"/>
              <a:ext cx="240" cy="550"/>
            </a:xfrm>
            <a:prstGeom prst="ellipse">
              <a:avLst/>
            </a:prstGeom>
            <a:solidFill>
              <a:srgbClr val="D7D7D7"/>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a:solidFill>
                  <a:prstClr val="black"/>
                </a:solidFill>
                <a:latin typeface="Arial" charset="0"/>
              </a:endParaRPr>
            </a:p>
          </p:txBody>
        </p:sp>
        <p:sp>
          <p:nvSpPr>
            <p:cNvPr id="20525" name="AutoShape 44"/>
            <p:cNvSpPr>
              <a:spLocks noChangeArrowheads="1"/>
            </p:cNvSpPr>
            <p:nvPr/>
          </p:nvSpPr>
          <p:spPr bwMode="auto">
            <a:xfrm rot="8919793">
              <a:off x="2112" y="768"/>
              <a:ext cx="96" cy="192"/>
            </a:xfrm>
            <a:prstGeom prst="moon">
              <a:avLst>
                <a:gd name="adj" fmla="val 0"/>
              </a:avLst>
            </a:prstGeom>
            <a:solidFill>
              <a:schemeClr val="accent1"/>
            </a:solidFill>
            <a:ln w="9525">
              <a:solidFill>
                <a:srgbClr val="9D9D9D"/>
              </a:solidFill>
              <a:miter lim="800000"/>
              <a:headEnd/>
              <a:tailEnd/>
            </a:ln>
          </p:spPr>
          <p:txBody>
            <a:bodyPr wrap="none" anchor="ctr"/>
            <a:lstStyle/>
            <a:p>
              <a:pPr fontAlgn="base">
                <a:spcBef>
                  <a:spcPct val="0"/>
                </a:spcBef>
                <a:spcAft>
                  <a:spcPct val="0"/>
                </a:spcAft>
              </a:pPr>
              <a:endParaRPr lang="en-US">
                <a:solidFill>
                  <a:prstClr val="black"/>
                </a:solidFill>
                <a:latin typeface="Arial" charset="0"/>
              </a:endParaRPr>
            </a:p>
          </p:txBody>
        </p:sp>
      </p:grpSp>
      <p:sp>
        <p:nvSpPr>
          <p:cNvPr id="64" name="Text Box 46"/>
          <p:cNvSpPr txBox="1">
            <a:spLocks noChangeArrowheads="1"/>
          </p:cNvSpPr>
          <p:nvPr/>
        </p:nvSpPr>
        <p:spPr bwMode="auto">
          <a:xfrm>
            <a:off x="1981200" y="5330825"/>
            <a:ext cx="16764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800" dirty="0">
                <a:solidFill>
                  <a:prstClr val="black"/>
                </a:solidFill>
                <a:latin typeface="+mj-lt"/>
              </a:rPr>
              <a:t>ĐÈN PIN</a:t>
            </a:r>
          </a:p>
        </p:txBody>
      </p:sp>
      <p:sp>
        <p:nvSpPr>
          <p:cNvPr id="65" name="Text Box 47"/>
          <p:cNvSpPr txBox="1">
            <a:spLocks noChangeArrowheads="1"/>
          </p:cNvSpPr>
          <p:nvPr/>
        </p:nvSpPr>
        <p:spPr bwMode="auto">
          <a:xfrm>
            <a:off x="4506913" y="5410200"/>
            <a:ext cx="20574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400" dirty="0">
                <a:solidFill>
                  <a:prstClr val="black"/>
                </a:solidFill>
                <a:latin typeface="+mn-lt"/>
              </a:rPr>
              <a:t>GƯƠNG CẦU LÕM</a:t>
            </a:r>
          </a:p>
        </p:txBody>
      </p:sp>
      <p:cxnSp>
        <p:nvCxnSpPr>
          <p:cNvPr id="68" name="Straight Arrow Connector 67"/>
          <p:cNvCxnSpPr/>
          <p:nvPr/>
        </p:nvCxnSpPr>
        <p:spPr>
          <a:xfrm flipV="1">
            <a:off x="5181600" y="4924425"/>
            <a:ext cx="442913" cy="361950"/>
          </a:xfrm>
          <a:prstGeom prst="straightConnector1">
            <a:avLst/>
          </a:prstGeom>
          <a:ln>
            <a:solidFill>
              <a:srgbClr val="FF3300"/>
            </a:solidFill>
            <a:tailEnd type="arrow"/>
          </a:ln>
        </p:spPr>
        <p:style>
          <a:lnRef idx="2">
            <a:schemeClr val="dk1"/>
          </a:lnRef>
          <a:fillRef idx="0">
            <a:schemeClr val="dk1"/>
          </a:fillRef>
          <a:effectRef idx="1">
            <a:schemeClr val="dk1"/>
          </a:effectRef>
          <a:fontRef idx="minor">
            <a:schemeClr val="tx1"/>
          </a:fontRef>
        </p:style>
      </p:cxnSp>
      <p:sp>
        <p:nvSpPr>
          <p:cNvPr id="70" name="Oval 3"/>
          <p:cNvSpPr>
            <a:spLocks noChangeArrowheads="1"/>
          </p:cNvSpPr>
          <p:nvPr/>
        </p:nvSpPr>
        <p:spPr bwMode="auto">
          <a:xfrm rot="5400000">
            <a:off x="5133975" y="3733800"/>
            <a:ext cx="2133600" cy="1371600"/>
          </a:xfrm>
          <a:prstGeom prst="ellipse">
            <a:avLst/>
          </a:prstGeom>
          <a:gradFill rotWithShape="1">
            <a:gsLst>
              <a:gs pos="0">
                <a:srgbClr val="E3E300"/>
              </a:gs>
              <a:gs pos="100000">
                <a:srgbClr val="FFFF00">
                  <a:alpha val="0"/>
                </a:srgbClr>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a:solidFill>
                <a:prstClr val="black"/>
              </a:solidFill>
              <a:latin typeface="Arial" charset="0"/>
            </a:endParaRPr>
          </a:p>
        </p:txBody>
      </p:sp>
      <p:grpSp>
        <p:nvGrpSpPr>
          <p:cNvPr id="5" name="Group 10"/>
          <p:cNvGrpSpPr>
            <a:grpSpLocks/>
          </p:cNvGrpSpPr>
          <p:nvPr/>
        </p:nvGrpSpPr>
        <p:grpSpPr bwMode="auto">
          <a:xfrm>
            <a:off x="5508625" y="3670300"/>
            <a:ext cx="2192338" cy="1468438"/>
            <a:chOff x="2747" y="1512"/>
            <a:chExt cx="1381" cy="925"/>
          </a:xfrm>
        </p:grpSpPr>
        <p:sp>
          <p:nvSpPr>
            <p:cNvPr id="20497" name="Freeform 11"/>
            <p:cNvSpPr>
              <a:spLocks/>
            </p:cNvSpPr>
            <p:nvPr/>
          </p:nvSpPr>
          <p:spPr bwMode="auto">
            <a:xfrm>
              <a:off x="2747" y="1753"/>
              <a:ext cx="1381" cy="117"/>
            </a:xfrm>
            <a:custGeom>
              <a:avLst/>
              <a:gdLst>
                <a:gd name="T0" fmla="*/ 94 w 1536"/>
                <a:gd name="T1" fmla="*/ 63 h 144"/>
                <a:gd name="T2" fmla="*/ 0 w 1536"/>
                <a:gd name="T3" fmla="*/ 0 h 144"/>
                <a:gd name="T4" fmla="*/ 1004 w 1536"/>
                <a:gd name="T5" fmla="*/ 0 h 144"/>
                <a:gd name="T6" fmla="*/ 0 60000 65536"/>
                <a:gd name="T7" fmla="*/ 0 60000 65536"/>
                <a:gd name="T8" fmla="*/ 0 60000 65536"/>
                <a:gd name="T9" fmla="*/ 0 w 1536"/>
                <a:gd name="T10" fmla="*/ 0 h 144"/>
                <a:gd name="T11" fmla="*/ 1536 w 1536"/>
                <a:gd name="T12" fmla="*/ 144 h 144"/>
              </a:gdLst>
              <a:ahLst/>
              <a:cxnLst>
                <a:cxn ang="T6">
                  <a:pos x="T0" y="T1"/>
                </a:cxn>
                <a:cxn ang="T7">
                  <a:pos x="T2" y="T3"/>
                </a:cxn>
                <a:cxn ang="T8">
                  <a:pos x="T4" y="T5"/>
                </a:cxn>
              </a:cxnLst>
              <a:rect l="T9" t="T10" r="T11" b="T12"/>
              <a:pathLst>
                <a:path w="1536" h="144">
                  <a:moveTo>
                    <a:pt x="144" y="144"/>
                  </a:moveTo>
                  <a:lnTo>
                    <a:pt x="0" y="0"/>
                  </a:lnTo>
                  <a:lnTo>
                    <a:pt x="1536" y="0"/>
                  </a:lnTo>
                </a:path>
              </a:pathLst>
            </a:custGeom>
            <a:noFill/>
            <a:ln w="9525">
              <a:solidFill>
                <a:srgbClr val="9D9D9D"/>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0498" name="Freeform 12"/>
            <p:cNvSpPr>
              <a:spLocks/>
            </p:cNvSpPr>
            <p:nvPr/>
          </p:nvSpPr>
          <p:spPr bwMode="auto">
            <a:xfrm>
              <a:off x="2833" y="1636"/>
              <a:ext cx="1295" cy="195"/>
            </a:xfrm>
            <a:custGeom>
              <a:avLst/>
              <a:gdLst>
                <a:gd name="T0" fmla="*/ 94 w 1440"/>
                <a:gd name="T1" fmla="*/ 104 h 240"/>
                <a:gd name="T2" fmla="*/ 0 w 1440"/>
                <a:gd name="T3" fmla="*/ 0 h 240"/>
                <a:gd name="T4" fmla="*/ 942 w 1440"/>
                <a:gd name="T5" fmla="*/ 0 h 240"/>
                <a:gd name="T6" fmla="*/ 0 60000 65536"/>
                <a:gd name="T7" fmla="*/ 0 60000 65536"/>
                <a:gd name="T8" fmla="*/ 0 60000 65536"/>
                <a:gd name="T9" fmla="*/ 0 w 1440"/>
                <a:gd name="T10" fmla="*/ 0 h 240"/>
                <a:gd name="T11" fmla="*/ 1440 w 1440"/>
                <a:gd name="T12" fmla="*/ 240 h 240"/>
              </a:gdLst>
              <a:ahLst/>
              <a:cxnLst>
                <a:cxn ang="T6">
                  <a:pos x="T0" y="T1"/>
                </a:cxn>
                <a:cxn ang="T7">
                  <a:pos x="T2" y="T3"/>
                </a:cxn>
                <a:cxn ang="T8">
                  <a:pos x="T4" y="T5"/>
                </a:cxn>
              </a:cxnLst>
              <a:rect l="T9" t="T10" r="T11" b="T12"/>
              <a:pathLst>
                <a:path w="1440" h="240">
                  <a:moveTo>
                    <a:pt x="144" y="240"/>
                  </a:moveTo>
                  <a:lnTo>
                    <a:pt x="0" y="0"/>
                  </a:lnTo>
                  <a:lnTo>
                    <a:pt x="1440" y="0"/>
                  </a:lnTo>
                </a:path>
              </a:pathLst>
            </a:custGeom>
            <a:noFill/>
            <a:ln w="9525">
              <a:solidFill>
                <a:srgbClr val="9D9D9D"/>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0499" name="Freeform 13"/>
            <p:cNvSpPr>
              <a:spLocks/>
            </p:cNvSpPr>
            <p:nvPr/>
          </p:nvSpPr>
          <p:spPr bwMode="auto">
            <a:xfrm>
              <a:off x="2747" y="2066"/>
              <a:ext cx="1381" cy="117"/>
            </a:xfrm>
            <a:custGeom>
              <a:avLst/>
              <a:gdLst>
                <a:gd name="T0" fmla="*/ 94 w 1536"/>
                <a:gd name="T1" fmla="*/ 0 h 144"/>
                <a:gd name="T2" fmla="*/ 0 w 1536"/>
                <a:gd name="T3" fmla="*/ 63 h 144"/>
                <a:gd name="T4" fmla="*/ 1004 w 1536"/>
                <a:gd name="T5" fmla="*/ 63 h 144"/>
                <a:gd name="T6" fmla="*/ 0 60000 65536"/>
                <a:gd name="T7" fmla="*/ 0 60000 65536"/>
                <a:gd name="T8" fmla="*/ 0 60000 65536"/>
                <a:gd name="T9" fmla="*/ 0 w 1536"/>
                <a:gd name="T10" fmla="*/ 0 h 144"/>
                <a:gd name="T11" fmla="*/ 1536 w 1536"/>
                <a:gd name="T12" fmla="*/ 144 h 144"/>
              </a:gdLst>
              <a:ahLst/>
              <a:cxnLst>
                <a:cxn ang="T6">
                  <a:pos x="T0" y="T1"/>
                </a:cxn>
                <a:cxn ang="T7">
                  <a:pos x="T2" y="T3"/>
                </a:cxn>
                <a:cxn ang="T8">
                  <a:pos x="T4" y="T5"/>
                </a:cxn>
              </a:cxnLst>
              <a:rect l="T9" t="T10" r="T11" b="T12"/>
              <a:pathLst>
                <a:path w="1536" h="144">
                  <a:moveTo>
                    <a:pt x="144" y="0"/>
                  </a:moveTo>
                  <a:lnTo>
                    <a:pt x="0" y="144"/>
                  </a:lnTo>
                  <a:lnTo>
                    <a:pt x="1536" y="144"/>
                  </a:lnTo>
                </a:path>
              </a:pathLst>
            </a:custGeom>
            <a:noFill/>
            <a:ln w="9525">
              <a:solidFill>
                <a:srgbClr val="9D9D9D"/>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0500" name="Freeform 14"/>
            <p:cNvSpPr>
              <a:spLocks/>
            </p:cNvSpPr>
            <p:nvPr/>
          </p:nvSpPr>
          <p:spPr bwMode="auto">
            <a:xfrm>
              <a:off x="2855" y="2105"/>
              <a:ext cx="1230" cy="225"/>
            </a:xfrm>
            <a:custGeom>
              <a:avLst/>
              <a:gdLst>
                <a:gd name="T0" fmla="*/ 78 w 1368"/>
                <a:gd name="T1" fmla="*/ 0 h 276"/>
                <a:gd name="T2" fmla="*/ 0 w 1368"/>
                <a:gd name="T3" fmla="*/ 121 h 276"/>
                <a:gd name="T4" fmla="*/ 894 w 1368"/>
                <a:gd name="T5" fmla="*/ 121 h 276"/>
                <a:gd name="T6" fmla="*/ 0 60000 65536"/>
                <a:gd name="T7" fmla="*/ 0 60000 65536"/>
                <a:gd name="T8" fmla="*/ 0 60000 65536"/>
                <a:gd name="T9" fmla="*/ 0 w 1368"/>
                <a:gd name="T10" fmla="*/ 0 h 276"/>
                <a:gd name="T11" fmla="*/ 1368 w 1368"/>
                <a:gd name="T12" fmla="*/ 276 h 276"/>
              </a:gdLst>
              <a:ahLst/>
              <a:cxnLst>
                <a:cxn ang="T6">
                  <a:pos x="T0" y="T1"/>
                </a:cxn>
                <a:cxn ang="T7">
                  <a:pos x="T2" y="T3"/>
                </a:cxn>
                <a:cxn ang="T8">
                  <a:pos x="T4" y="T5"/>
                </a:cxn>
              </a:cxnLst>
              <a:rect l="T9" t="T10" r="T11" b="T12"/>
              <a:pathLst>
                <a:path w="1368" h="276">
                  <a:moveTo>
                    <a:pt x="120" y="0"/>
                  </a:moveTo>
                  <a:lnTo>
                    <a:pt x="0" y="276"/>
                  </a:lnTo>
                  <a:lnTo>
                    <a:pt x="1368" y="276"/>
                  </a:lnTo>
                </a:path>
              </a:pathLst>
            </a:custGeom>
            <a:noFill/>
            <a:ln w="9525">
              <a:solidFill>
                <a:srgbClr val="9D9D9D"/>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0501" name="Freeform 15"/>
            <p:cNvSpPr>
              <a:spLocks/>
            </p:cNvSpPr>
            <p:nvPr/>
          </p:nvSpPr>
          <p:spPr bwMode="auto">
            <a:xfrm>
              <a:off x="3049" y="2105"/>
              <a:ext cx="1025" cy="332"/>
            </a:xfrm>
            <a:custGeom>
              <a:avLst/>
              <a:gdLst>
                <a:gd name="T0" fmla="*/ 0 w 1140"/>
                <a:gd name="T1" fmla="*/ 0 h 408"/>
                <a:gd name="T2" fmla="*/ 23 w 1140"/>
                <a:gd name="T3" fmla="*/ 179 h 408"/>
                <a:gd name="T4" fmla="*/ 745 w 1140"/>
                <a:gd name="T5" fmla="*/ 179 h 408"/>
                <a:gd name="T6" fmla="*/ 0 60000 65536"/>
                <a:gd name="T7" fmla="*/ 0 60000 65536"/>
                <a:gd name="T8" fmla="*/ 0 60000 65536"/>
                <a:gd name="T9" fmla="*/ 0 w 1140"/>
                <a:gd name="T10" fmla="*/ 0 h 408"/>
                <a:gd name="T11" fmla="*/ 1140 w 1140"/>
                <a:gd name="T12" fmla="*/ 408 h 408"/>
              </a:gdLst>
              <a:ahLst/>
              <a:cxnLst>
                <a:cxn ang="T6">
                  <a:pos x="T0" y="T1"/>
                </a:cxn>
                <a:cxn ang="T7">
                  <a:pos x="T2" y="T3"/>
                </a:cxn>
                <a:cxn ang="T8">
                  <a:pos x="T4" y="T5"/>
                </a:cxn>
              </a:cxnLst>
              <a:rect l="T9" t="T10" r="T11" b="T12"/>
              <a:pathLst>
                <a:path w="1140" h="408">
                  <a:moveTo>
                    <a:pt x="0" y="0"/>
                  </a:moveTo>
                  <a:lnTo>
                    <a:pt x="36" y="408"/>
                  </a:lnTo>
                  <a:lnTo>
                    <a:pt x="1140" y="408"/>
                  </a:lnTo>
                </a:path>
              </a:pathLst>
            </a:custGeom>
            <a:noFill/>
            <a:ln w="9525">
              <a:solidFill>
                <a:srgbClr val="9D9D9D"/>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0502" name="Line 16"/>
            <p:cNvSpPr>
              <a:spLocks noChangeShapeType="1"/>
            </p:cNvSpPr>
            <p:nvPr/>
          </p:nvSpPr>
          <p:spPr bwMode="auto">
            <a:xfrm>
              <a:off x="3648" y="1752"/>
              <a:ext cx="144" cy="0"/>
            </a:xfrm>
            <a:prstGeom prst="line">
              <a:avLst/>
            </a:prstGeom>
            <a:noFill/>
            <a:ln w="9525">
              <a:solidFill>
                <a:srgbClr val="9D9D9D"/>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0503" name="Line 17"/>
            <p:cNvSpPr>
              <a:spLocks noChangeShapeType="1"/>
            </p:cNvSpPr>
            <p:nvPr/>
          </p:nvSpPr>
          <p:spPr bwMode="auto">
            <a:xfrm>
              <a:off x="3684" y="2184"/>
              <a:ext cx="144" cy="0"/>
            </a:xfrm>
            <a:prstGeom prst="line">
              <a:avLst/>
            </a:prstGeom>
            <a:noFill/>
            <a:ln w="9525">
              <a:solidFill>
                <a:srgbClr val="9D9D9D"/>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0504" name="Line 18"/>
            <p:cNvSpPr>
              <a:spLocks noChangeShapeType="1"/>
            </p:cNvSpPr>
            <p:nvPr/>
          </p:nvSpPr>
          <p:spPr bwMode="auto">
            <a:xfrm>
              <a:off x="3684" y="2328"/>
              <a:ext cx="144" cy="0"/>
            </a:xfrm>
            <a:prstGeom prst="line">
              <a:avLst/>
            </a:prstGeom>
            <a:noFill/>
            <a:ln w="9525">
              <a:solidFill>
                <a:srgbClr val="9D9D9D"/>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0505" name="Line 19"/>
            <p:cNvSpPr>
              <a:spLocks noChangeShapeType="1"/>
            </p:cNvSpPr>
            <p:nvPr/>
          </p:nvSpPr>
          <p:spPr bwMode="auto">
            <a:xfrm>
              <a:off x="3684" y="2436"/>
              <a:ext cx="144" cy="0"/>
            </a:xfrm>
            <a:prstGeom prst="line">
              <a:avLst/>
            </a:prstGeom>
            <a:noFill/>
            <a:ln w="9525">
              <a:solidFill>
                <a:srgbClr val="9D9D9D"/>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0506" name="Line 20"/>
            <p:cNvSpPr>
              <a:spLocks noChangeShapeType="1"/>
            </p:cNvSpPr>
            <p:nvPr/>
          </p:nvSpPr>
          <p:spPr bwMode="auto">
            <a:xfrm>
              <a:off x="3660" y="1632"/>
              <a:ext cx="144" cy="0"/>
            </a:xfrm>
            <a:prstGeom prst="line">
              <a:avLst/>
            </a:prstGeom>
            <a:noFill/>
            <a:ln w="9525">
              <a:solidFill>
                <a:srgbClr val="9D9D9D"/>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0507" name="Line 21"/>
            <p:cNvSpPr>
              <a:spLocks noChangeShapeType="1"/>
            </p:cNvSpPr>
            <p:nvPr/>
          </p:nvSpPr>
          <p:spPr bwMode="auto">
            <a:xfrm>
              <a:off x="3660" y="1512"/>
              <a:ext cx="144" cy="0"/>
            </a:xfrm>
            <a:prstGeom prst="line">
              <a:avLst/>
            </a:prstGeom>
            <a:noFill/>
            <a:ln w="9525">
              <a:solidFill>
                <a:srgbClr val="9D9D9D"/>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0508" name="Freeform 22"/>
            <p:cNvSpPr>
              <a:spLocks/>
            </p:cNvSpPr>
            <p:nvPr/>
          </p:nvSpPr>
          <p:spPr bwMode="auto">
            <a:xfrm>
              <a:off x="3012" y="1512"/>
              <a:ext cx="1104" cy="312"/>
            </a:xfrm>
            <a:custGeom>
              <a:avLst/>
              <a:gdLst>
                <a:gd name="T0" fmla="*/ 0 w 1104"/>
                <a:gd name="T1" fmla="*/ 312 h 312"/>
                <a:gd name="T2" fmla="*/ 60 w 1104"/>
                <a:gd name="T3" fmla="*/ 0 h 312"/>
                <a:gd name="T4" fmla="*/ 1104 w 1104"/>
                <a:gd name="T5" fmla="*/ 0 h 312"/>
                <a:gd name="T6" fmla="*/ 0 60000 65536"/>
                <a:gd name="T7" fmla="*/ 0 60000 65536"/>
                <a:gd name="T8" fmla="*/ 0 60000 65536"/>
                <a:gd name="T9" fmla="*/ 0 w 1104"/>
                <a:gd name="T10" fmla="*/ 0 h 312"/>
                <a:gd name="T11" fmla="*/ 1104 w 1104"/>
                <a:gd name="T12" fmla="*/ 312 h 312"/>
              </a:gdLst>
              <a:ahLst/>
              <a:cxnLst>
                <a:cxn ang="T6">
                  <a:pos x="T0" y="T1"/>
                </a:cxn>
                <a:cxn ang="T7">
                  <a:pos x="T2" y="T3"/>
                </a:cxn>
                <a:cxn ang="T8">
                  <a:pos x="T4" y="T5"/>
                </a:cxn>
              </a:cxnLst>
              <a:rect l="T9" t="T10" r="T11" b="T12"/>
              <a:pathLst>
                <a:path w="1104" h="312">
                  <a:moveTo>
                    <a:pt x="0" y="312"/>
                  </a:moveTo>
                  <a:lnTo>
                    <a:pt x="60" y="0"/>
                  </a:lnTo>
                  <a:lnTo>
                    <a:pt x="1104" y="0"/>
                  </a:lnTo>
                </a:path>
              </a:pathLst>
            </a:custGeom>
            <a:noFill/>
            <a:ln w="9525">
              <a:solidFill>
                <a:srgbClr val="9D9D9D"/>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prstClr val="black"/>
                </a:solidFill>
                <a:latin typeface="Arial" charset="0"/>
              </a:endParaRPr>
            </a:p>
          </p:txBody>
        </p:sp>
      </p:grpSp>
      <p:sp>
        <p:nvSpPr>
          <p:cNvPr id="84" name="Oval 83"/>
          <p:cNvSpPr/>
          <p:nvPr/>
        </p:nvSpPr>
        <p:spPr>
          <a:xfrm>
            <a:off x="381000" y="5791200"/>
            <a:ext cx="990600" cy="6096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r>
              <a:rPr lang="en-US" sz="2800" b="1" dirty="0">
                <a:solidFill>
                  <a:prstClr val="black"/>
                </a:solidFill>
              </a:rPr>
              <a:t>C6</a:t>
            </a:r>
          </a:p>
        </p:txBody>
      </p:sp>
      <p:pic>
        <p:nvPicPr>
          <p:cNvPr id="85" name="Picture 77" descr="Cau hoi"/>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990600" y="5638800"/>
            <a:ext cx="922338"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908721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fade">
                                      <p:cBhvr>
                                        <p:cTn id="16" dur="2000"/>
                                        <p:tgtEl>
                                          <p:spTgt spid="6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68"/>
                                        </p:tgtEl>
                                        <p:attrNameLst>
                                          <p:attrName>style.visibility</p:attrName>
                                        </p:attrNameLst>
                                      </p:cBhvr>
                                      <p:to>
                                        <p:strVal val="visible"/>
                                      </p:to>
                                    </p:set>
                                    <p:anim calcmode="lin" valueType="num">
                                      <p:cBhvr additive="base">
                                        <p:cTn id="26" dur="500" fill="hold"/>
                                        <p:tgtEl>
                                          <p:spTgt spid="68"/>
                                        </p:tgtEl>
                                        <p:attrNameLst>
                                          <p:attrName>ppt_x</p:attrName>
                                        </p:attrNameLst>
                                      </p:cBhvr>
                                      <p:tavLst>
                                        <p:tav tm="0">
                                          <p:val>
                                            <p:strVal val="#ppt_x"/>
                                          </p:val>
                                        </p:tav>
                                        <p:tav tm="100000">
                                          <p:val>
                                            <p:strVal val="#ppt_x"/>
                                          </p:val>
                                        </p:tav>
                                      </p:tavLst>
                                    </p:anim>
                                    <p:anim calcmode="lin" valueType="num">
                                      <p:cBhvr additive="base">
                                        <p:cTn id="27" dur="500" fill="hold"/>
                                        <p:tgtEl>
                                          <p:spTgt spid="68"/>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500"/>
                            </p:stCondLst>
                            <p:childTnLst>
                              <p:par>
                                <p:cTn id="29" presetID="10" presetClass="entr" presetSubtype="0" fill="hold" nodeType="after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2000"/>
                                        <p:tgtEl>
                                          <p:spTgt spid="6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5" presetClass="entr" presetSubtype="0" fill="hold" nodeType="click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p:cTn id="36" dur="1000" fill="hold"/>
                                        <p:tgtEl>
                                          <p:spTgt spid="70"/>
                                        </p:tgtEl>
                                        <p:attrNameLst>
                                          <p:attrName>ppt_w</p:attrName>
                                        </p:attrNameLst>
                                      </p:cBhvr>
                                      <p:tavLst>
                                        <p:tav tm="0">
                                          <p:val>
                                            <p:strVal val="#ppt_w*0.70"/>
                                          </p:val>
                                        </p:tav>
                                        <p:tav tm="100000">
                                          <p:val>
                                            <p:strVal val="#ppt_w"/>
                                          </p:val>
                                        </p:tav>
                                      </p:tavLst>
                                    </p:anim>
                                    <p:anim calcmode="lin" valueType="num">
                                      <p:cBhvr>
                                        <p:cTn id="37" dur="1000" fill="hold"/>
                                        <p:tgtEl>
                                          <p:spTgt spid="70"/>
                                        </p:tgtEl>
                                        <p:attrNameLst>
                                          <p:attrName>ppt_h</p:attrName>
                                        </p:attrNameLst>
                                      </p:cBhvr>
                                      <p:tavLst>
                                        <p:tav tm="0">
                                          <p:val>
                                            <p:strVal val="#ppt_h"/>
                                          </p:val>
                                        </p:tav>
                                        <p:tav tm="100000">
                                          <p:val>
                                            <p:strVal val="#ppt_h"/>
                                          </p:val>
                                        </p:tav>
                                      </p:tavLst>
                                    </p:anim>
                                    <p:animEffect transition="in" filter="fade">
                                      <p:cBhvr>
                                        <p:cTn id="38" dur="1000"/>
                                        <p:tgtEl>
                                          <p:spTgt spid="70"/>
                                        </p:tgtEl>
                                      </p:cBhvr>
                                    </p:animEffect>
                                  </p:childTnLst>
                                </p:cTn>
                              </p:par>
                            </p:childTnLst>
                          </p:cTn>
                        </p:par>
                        <p:par>
                          <p:cTn id="39" fill="hold" nodeType="afterGroup">
                            <p:stCondLst>
                              <p:cond delay="1000"/>
                            </p:stCondLst>
                            <p:childTnLst>
                              <p:par>
                                <p:cTn id="40" presetID="22" presetClass="entr" presetSubtype="8"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2000"/>
                                        <p:tgtEl>
                                          <p:spTgt spid="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84"/>
                                        </p:tgtEl>
                                        <p:attrNameLst>
                                          <p:attrName>style.visibility</p:attrName>
                                        </p:attrNameLst>
                                      </p:cBhvr>
                                      <p:to>
                                        <p:strVal val="visible"/>
                                      </p:to>
                                    </p:set>
                                    <p:animEffect transition="in" filter="box(in)">
                                      <p:cBhvr>
                                        <p:cTn id="47" dur="500"/>
                                        <p:tgtEl>
                                          <p:spTgt spid="84"/>
                                        </p:tgtEl>
                                      </p:cBhvr>
                                    </p:animEffect>
                                  </p:childTnLst>
                                </p:cTn>
                              </p:par>
                            </p:childTnLst>
                          </p:cTn>
                        </p:par>
                        <p:par>
                          <p:cTn id="48" fill="hold" nodeType="afterGroup">
                            <p:stCondLst>
                              <p:cond delay="500"/>
                            </p:stCondLst>
                            <p:childTnLst>
                              <p:par>
                                <p:cTn id="49" presetID="5" presetClass="entr" presetSubtype="10" fill="hold" nodeType="afterEffect">
                                  <p:stCondLst>
                                    <p:cond delay="0"/>
                                  </p:stCondLst>
                                  <p:childTnLst>
                                    <p:set>
                                      <p:cBhvr>
                                        <p:cTn id="50" dur="1" fill="hold">
                                          <p:stCondLst>
                                            <p:cond delay="0"/>
                                          </p:stCondLst>
                                        </p:cTn>
                                        <p:tgtEl>
                                          <p:spTgt spid="85"/>
                                        </p:tgtEl>
                                        <p:attrNameLst>
                                          <p:attrName>style.visibility</p:attrName>
                                        </p:attrNameLst>
                                      </p:cBhvr>
                                      <p:to>
                                        <p:strVal val="visible"/>
                                      </p:to>
                                    </p:set>
                                    <p:animEffect transition="in" filter="checkerboard(across)">
                                      <p:cBhvr>
                                        <p:cTn id="5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64" grpId="0"/>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905000" y="228600"/>
            <a:ext cx="4953000" cy="584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fontAlgn="base">
              <a:spcBef>
                <a:spcPct val="0"/>
              </a:spcBef>
              <a:spcAft>
                <a:spcPct val="0"/>
              </a:spcAft>
              <a:defRPr/>
            </a:pPr>
            <a:r>
              <a:rPr lang="vi-VN" sz="3200" b="1" dirty="0">
                <a:solidFill>
                  <a:srgbClr val="FF0000"/>
                </a:solidFill>
              </a:rPr>
              <a:t>B</a:t>
            </a:r>
            <a:r>
              <a:rPr lang="en-US" sz="3200" b="1" dirty="0">
                <a:solidFill>
                  <a:srgbClr val="FF0000"/>
                </a:solidFill>
              </a:rPr>
              <a:t>à</a:t>
            </a:r>
            <a:r>
              <a:rPr lang="vi-VN" sz="3200" b="1" dirty="0">
                <a:solidFill>
                  <a:srgbClr val="FF0000"/>
                </a:solidFill>
              </a:rPr>
              <a:t>i 8: GƯƠNG CẦU LÕM</a:t>
            </a:r>
          </a:p>
        </p:txBody>
      </p:sp>
      <p:sp>
        <p:nvSpPr>
          <p:cNvPr id="21507" name="TextBox 5"/>
          <p:cNvSpPr txBox="1">
            <a:spLocks noChangeArrowheads="1"/>
          </p:cNvSpPr>
          <p:nvPr/>
        </p:nvSpPr>
        <p:spPr bwMode="auto">
          <a:xfrm>
            <a:off x="304800" y="914400"/>
            <a:ext cx="5715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3200" b="1" dirty="0" smtClean="0">
                <a:solidFill>
                  <a:srgbClr val="FF0000"/>
                </a:solidFill>
                <a:latin typeface="+mn-lt"/>
              </a:rPr>
              <a:t> </a:t>
            </a:r>
            <a:r>
              <a:rPr lang="en-US" sz="3200" b="1" dirty="0">
                <a:solidFill>
                  <a:srgbClr val="FF0000"/>
                </a:solidFill>
                <a:latin typeface="+mn-lt"/>
              </a:rPr>
              <a:t>Gương cầu lõm là gì?</a:t>
            </a:r>
          </a:p>
        </p:txBody>
      </p:sp>
      <p:sp>
        <p:nvSpPr>
          <p:cNvPr id="21508" name="TextBox 8"/>
          <p:cNvSpPr txBox="1">
            <a:spLocks noChangeArrowheads="1"/>
          </p:cNvSpPr>
          <p:nvPr/>
        </p:nvSpPr>
        <p:spPr bwMode="auto">
          <a:xfrm>
            <a:off x="228600" y="1371600"/>
            <a:ext cx="70104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3200" b="1" dirty="0" smtClean="0">
                <a:solidFill>
                  <a:srgbClr val="FF0000"/>
                </a:solidFill>
                <a:latin typeface="+mn-lt"/>
              </a:rPr>
              <a:t>I. </a:t>
            </a:r>
            <a:r>
              <a:rPr lang="en-US" sz="3200" b="1" dirty="0">
                <a:solidFill>
                  <a:srgbClr val="FF0000"/>
                </a:solidFill>
                <a:latin typeface="+mn-lt"/>
              </a:rPr>
              <a:t>Ảnh của vật tạo bởi gương cầu lõm:</a:t>
            </a:r>
          </a:p>
        </p:txBody>
      </p:sp>
      <p:sp>
        <p:nvSpPr>
          <p:cNvPr id="21509" name="TextBox 22"/>
          <p:cNvSpPr txBox="1">
            <a:spLocks noChangeArrowheads="1"/>
          </p:cNvSpPr>
          <p:nvPr/>
        </p:nvSpPr>
        <p:spPr bwMode="auto">
          <a:xfrm>
            <a:off x="244475" y="1828800"/>
            <a:ext cx="70104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3200" b="1" dirty="0" smtClean="0">
                <a:solidFill>
                  <a:srgbClr val="FF0000"/>
                </a:solidFill>
                <a:latin typeface="+mn-lt"/>
              </a:rPr>
              <a:t>II</a:t>
            </a:r>
            <a:r>
              <a:rPr lang="en-US" sz="3200" b="1" dirty="0">
                <a:solidFill>
                  <a:srgbClr val="FF0000"/>
                </a:solidFill>
                <a:latin typeface="+mn-lt"/>
              </a:rPr>
              <a:t>. Sự phản xạ trên gương cầu lõm:</a:t>
            </a:r>
          </a:p>
        </p:txBody>
      </p:sp>
      <p:sp>
        <p:nvSpPr>
          <p:cNvPr id="21510" name="TextBox 22"/>
          <p:cNvSpPr txBox="1">
            <a:spLocks noChangeArrowheads="1"/>
          </p:cNvSpPr>
          <p:nvPr/>
        </p:nvSpPr>
        <p:spPr bwMode="auto">
          <a:xfrm>
            <a:off x="228600" y="2286000"/>
            <a:ext cx="35052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3200" b="1" dirty="0" smtClean="0">
                <a:solidFill>
                  <a:srgbClr val="FF0000"/>
                </a:solidFill>
                <a:latin typeface="+mn-lt"/>
              </a:rPr>
              <a:t>III. </a:t>
            </a:r>
            <a:r>
              <a:rPr lang="en-US" sz="3200" b="1" dirty="0">
                <a:solidFill>
                  <a:srgbClr val="FF0000"/>
                </a:solidFill>
                <a:latin typeface="+mn-lt"/>
              </a:rPr>
              <a:t>Vận dụng:</a:t>
            </a:r>
          </a:p>
        </p:txBody>
      </p:sp>
      <p:sp>
        <p:nvSpPr>
          <p:cNvPr id="21511" name="TextBox 16">
            <a:hlinkClick r:id="" action="ppaction://noaction"/>
          </p:cNvPr>
          <p:cNvSpPr txBox="1">
            <a:spLocks noChangeArrowheads="1"/>
          </p:cNvSpPr>
          <p:nvPr/>
        </p:nvSpPr>
        <p:spPr bwMode="auto">
          <a:xfrm>
            <a:off x="609600" y="2743200"/>
            <a:ext cx="40386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3200" b="1" dirty="0">
                <a:solidFill>
                  <a:srgbClr val="0070C0"/>
                </a:solidFill>
                <a:latin typeface="Times New Roman" pitchFamily="18" charset="0"/>
                <a:cs typeface="Times New Roman" pitchFamily="18" charset="0"/>
              </a:rPr>
              <a:t>Tìm hiểu đèn pin:</a:t>
            </a:r>
            <a:endParaRPr lang="vi-VN" sz="3200" b="1" dirty="0">
              <a:solidFill>
                <a:srgbClr val="0070C0"/>
              </a:solidFill>
              <a:latin typeface="Times New Roman" pitchFamily="18" charset="0"/>
              <a:cs typeface="Times New Roman" pitchFamily="18" charset="0"/>
            </a:endParaRPr>
          </a:p>
        </p:txBody>
      </p:sp>
      <p:grpSp>
        <p:nvGrpSpPr>
          <p:cNvPr id="21512" name="Group 65"/>
          <p:cNvGrpSpPr>
            <a:grpSpLocks/>
          </p:cNvGrpSpPr>
          <p:nvPr/>
        </p:nvGrpSpPr>
        <p:grpSpPr bwMode="auto">
          <a:xfrm>
            <a:off x="5634038" y="3781425"/>
            <a:ext cx="2114550" cy="1676400"/>
            <a:chOff x="4343400" y="4057650"/>
            <a:chExt cx="2114550" cy="1676400"/>
          </a:xfrm>
        </p:grpSpPr>
        <p:sp>
          <p:nvSpPr>
            <p:cNvPr id="21531" name="Freeform 2"/>
            <p:cNvSpPr>
              <a:spLocks/>
            </p:cNvSpPr>
            <p:nvPr/>
          </p:nvSpPr>
          <p:spPr bwMode="auto">
            <a:xfrm>
              <a:off x="4343400" y="4057650"/>
              <a:ext cx="2097088" cy="1676400"/>
            </a:xfrm>
            <a:custGeom>
              <a:avLst/>
              <a:gdLst>
                <a:gd name="T0" fmla="*/ 2147483647 w 1321"/>
                <a:gd name="T1" fmla="*/ 0 h 1056"/>
                <a:gd name="T2" fmla="*/ 2147483647 w 1321"/>
                <a:gd name="T3" fmla="*/ 0 h 1056"/>
                <a:gd name="T4" fmla="*/ 2147483647 w 1321"/>
                <a:gd name="T5" fmla="*/ 2147483647 h 1056"/>
                <a:gd name="T6" fmla="*/ 2147483647 w 1321"/>
                <a:gd name="T7" fmla="*/ 2147483647 h 1056"/>
                <a:gd name="T8" fmla="*/ 0 w 1321"/>
                <a:gd name="T9" fmla="*/ 2147483647 h 1056"/>
                <a:gd name="T10" fmla="*/ 0 w 1321"/>
                <a:gd name="T11" fmla="*/ 2147483647 h 1056"/>
                <a:gd name="T12" fmla="*/ 2147483647 w 1321"/>
                <a:gd name="T13" fmla="*/ 2147483647 h 1056"/>
                <a:gd name="T14" fmla="*/ 2147483647 w 1321"/>
                <a:gd name="T15" fmla="*/ 2147483647 h 1056"/>
                <a:gd name="T16" fmla="*/ 2147483647 w 1321"/>
                <a:gd name="T17" fmla="*/ 2147483647 h 1056"/>
                <a:gd name="T18" fmla="*/ 2147483647 w 1321"/>
                <a:gd name="T19" fmla="*/ 2147483647 h 10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21"/>
                <a:gd name="T31" fmla="*/ 0 h 1056"/>
                <a:gd name="T32" fmla="*/ 1321 w 1321"/>
                <a:gd name="T33" fmla="*/ 1056 h 10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21" h="1056">
                  <a:moveTo>
                    <a:pt x="1321" y="0"/>
                  </a:moveTo>
                  <a:lnTo>
                    <a:pt x="859" y="0"/>
                  </a:lnTo>
                  <a:lnTo>
                    <a:pt x="362" y="243"/>
                  </a:lnTo>
                  <a:lnTo>
                    <a:pt x="50" y="243"/>
                  </a:lnTo>
                  <a:lnTo>
                    <a:pt x="0" y="396"/>
                  </a:lnTo>
                  <a:lnTo>
                    <a:pt x="0" y="648"/>
                  </a:lnTo>
                  <a:lnTo>
                    <a:pt x="48" y="812"/>
                  </a:lnTo>
                  <a:lnTo>
                    <a:pt x="372" y="812"/>
                  </a:lnTo>
                  <a:lnTo>
                    <a:pt x="812" y="1056"/>
                  </a:lnTo>
                  <a:lnTo>
                    <a:pt x="1321" y="1056"/>
                  </a:lnTo>
                </a:path>
              </a:pathLst>
            </a:custGeom>
            <a:gradFill rotWithShape="1">
              <a:gsLst>
                <a:gs pos="0">
                  <a:srgbClr val="9D9D9D"/>
                </a:gs>
                <a:gs pos="100000">
                  <a:srgbClr val="FFFFFF"/>
                </a:gs>
              </a:gsLst>
              <a:lin ang="0" scaled="1"/>
            </a:gradFill>
            <a:ln w="9525">
              <a:solidFill>
                <a:schemeClr val="tx1"/>
              </a:solidFill>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 name="AutoShape 4"/>
            <p:cNvSpPr>
              <a:spLocks noChangeArrowheads="1"/>
            </p:cNvSpPr>
            <p:nvPr/>
          </p:nvSpPr>
          <p:spPr bwMode="auto">
            <a:xfrm>
              <a:off x="5219700" y="4743450"/>
              <a:ext cx="266700" cy="311150"/>
            </a:xfrm>
            <a:prstGeom prst="flowChartOnlineStorage">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21533" name="AutoShape 5"/>
            <p:cNvSpPr>
              <a:spLocks noChangeArrowheads="1"/>
            </p:cNvSpPr>
            <p:nvPr/>
          </p:nvSpPr>
          <p:spPr bwMode="auto">
            <a:xfrm>
              <a:off x="5413375" y="4057650"/>
              <a:ext cx="1027113" cy="1676400"/>
            </a:xfrm>
            <a:prstGeom prst="moon">
              <a:avLst>
                <a:gd name="adj" fmla="val 1639"/>
              </a:avLst>
            </a:prstGeom>
            <a:solidFill>
              <a:schemeClr val="accent1"/>
            </a:solidFill>
            <a:ln w="9525">
              <a:solidFill>
                <a:srgbClr val="006600"/>
              </a:solidFill>
              <a:miter lim="800000"/>
              <a:headEnd/>
              <a:tailEnd/>
            </a:ln>
          </p:spPr>
          <p:txBody>
            <a:bodyPr wrap="none" anchor="ctr"/>
            <a:lstStyle/>
            <a:p>
              <a:pPr fontAlgn="base">
                <a:spcBef>
                  <a:spcPct val="0"/>
                </a:spcBef>
                <a:spcAft>
                  <a:spcPct val="0"/>
                </a:spcAft>
              </a:pPr>
              <a:endParaRPr lang="en-US">
                <a:solidFill>
                  <a:prstClr val="black"/>
                </a:solidFill>
                <a:latin typeface="Arial" charset="0"/>
              </a:endParaRPr>
            </a:p>
          </p:txBody>
        </p:sp>
        <p:sp>
          <p:nvSpPr>
            <p:cNvPr id="21534" name="AutoShape 6"/>
            <p:cNvSpPr>
              <a:spLocks noChangeArrowheads="1"/>
            </p:cNvSpPr>
            <p:nvPr/>
          </p:nvSpPr>
          <p:spPr bwMode="auto">
            <a:xfrm>
              <a:off x="5487988" y="4111625"/>
              <a:ext cx="952500" cy="1576388"/>
            </a:xfrm>
            <a:prstGeom prst="moon">
              <a:avLst>
                <a:gd name="adj" fmla="val 1639"/>
              </a:avLst>
            </a:prstGeom>
            <a:solidFill>
              <a:srgbClr val="CCFFCC"/>
            </a:solidFill>
            <a:ln w="9525">
              <a:solidFill>
                <a:schemeClr val="bg2"/>
              </a:solidFill>
              <a:miter lim="800000"/>
              <a:headEnd/>
              <a:tailEnd/>
            </a:ln>
          </p:spPr>
          <p:txBody>
            <a:bodyPr wrap="none" anchor="ctr"/>
            <a:lstStyle/>
            <a:p>
              <a:pPr fontAlgn="base">
                <a:spcBef>
                  <a:spcPct val="0"/>
                </a:spcBef>
                <a:spcAft>
                  <a:spcPct val="0"/>
                </a:spcAft>
              </a:pPr>
              <a:endParaRPr lang="en-US">
                <a:solidFill>
                  <a:prstClr val="black"/>
                </a:solidFill>
                <a:latin typeface="Arial" charset="0"/>
              </a:endParaRPr>
            </a:p>
          </p:txBody>
        </p:sp>
        <p:sp>
          <p:nvSpPr>
            <p:cNvPr id="21535" name="Line 7"/>
            <p:cNvSpPr>
              <a:spLocks noChangeShapeType="1"/>
            </p:cNvSpPr>
            <p:nvPr/>
          </p:nvSpPr>
          <p:spPr bwMode="auto">
            <a:xfrm>
              <a:off x="6440488" y="4057650"/>
              <a:ext cx="0" cy="1676400"/>
            </a:xfrm>
            <a:prstGeom prst="line">
              <a:avLst/>
            </a:prstGeom>
            <a:noFill/>
            <a:ln w="28575">
              <a:solidFill>
                <a:srgbClr val="9D9D9D"/>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1536" name="Litebulb"/>
            <p:cNvSpPr>
              <a:spLocks noEditPoints="1" noChangeArrowheads="1"/>
            </p:cNvSpPr>
            <p:nvPr/>
          </p:nvSpPr>
          <p:spPr bwMode="auto">
            <a:xfrm rot="5400000">
              <a:off x="5634831" y="4528344"/>
              <a:ext cx="481013" cy="7207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3175">
              <a:solidFill>
                <a:srgbClr val="FFCC00"/>
              </a:solidFill>
              <a:miter lim="800000"/>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537" name="Freeform 9"/>
            <p:cNvSpPr>
              <a:spLocks/>
            </p:cNvSpPr>
            <p:nvPr/>
          </p:nvSpPr>
          <p:spPr bwMode="auto">
            <a:xfrm>
              <a:off x="5514975" y="4802188"/>
              <a:ext cx="206375" cy="187325"/>
            </a:xfrm>
            <a:custGeom>
              <a:avLst/>
              <a:gdLst>
                <a:gd name="T0" fmla="*/ 2147483647 w 192"/>
                <a:gd name="T1" fmla="*/ 0 h 132"/>
                <a:gd name="T2" fmla="*/ 0 w 192"/>
                <a:gd name="T3" fmla="*/ 0 h 132"/>
                <a:gd name="T4" fmla="*/ 0 w 192"/>
                <a:gd name="T5" fmla="*/ 2147483647 h 132"/>
                <a:gd name="T6" fmla="*/ 2147483647 w 192"/>
                <a:gd name="T7" fmla="*/ 2147483647 h 132"/>
                <a:gd name="T8" fmla="*/ 2147483647 w 192"/>
                <a:gd name="T9" fmla="*/ 0 h 132"/>
                <a:gd name="T10" fmla="*/ 0 60000 65536"/>
                <a:gd name="T11" fmla="*/ 0 60000 65536"/>
                <a:gd name="T12" fmla="*/ 0 60000 65536"/>
                <a:gd name="T13" fmla="*/ 0 60000 65536"/>
                <a:gd name="T14" fmla="*/ 0 60000 65536"/>
                <a:gd name="T15" fmla="*/ 0 w 192"/>
                <a:gd name="T16" fmla="*/ 0 h 132"/>
                <a:gd name="T17" fmla="*/ 192 w 192"/>
                <a:gd name="T18" fmla="*/ 132 h 132"/>
              </a:gdLst>
              <a:ahLst/>
              <a:cxnLst>
                <a:cxn ang="T10">
                  <a:pos x="T0" y="T1"/>
                </a:cxn>
                <a:cxn ang="T11">
                  <a:pos x="T2" y="T3"/>
                </a:cxn>
                <a:cxn ang="T12">
                  <a:pos x="T4" y="T5"/>
                </a:cxn>
                <a:cxn ang="T13">
                  <a:pos x="T6" y="T7"/>
                </a:cxn>
                <a:cxn ang="T14">
                  <a:pos x="T8" y="T9"/>
                </a:cxn>
              </a:cxnLst>
              <a:rect l="T15" t="T16" r="T17" b="T18"/>
              <a:pathLst>
                <a:path w="192" h="132">
                  <a:moveTo>
                    <a:pt x="180" y="0"/>
                  </a:moveTo>
                  <a:cubicBezTo>
                    <a:pt x="120" y="0"/>
                    <a:pt x="60" y="0"/>
                    <a:pt x="0" y="0"/>
                  </a:cubicBezTo>
                  <a:cubicBezTo>
                    <a:pt x="0" y="44"/>
                    <a:pt x="0" y="88"/>
                    <a:pt x="0" y="132"/>
                  </a:cubicBezTo>
                  <a:cubicBezTo>
                    <a:pt x="64" y="132"/>
                    <a:pt x="128" y="132"/>
                    <a:pt x="192" y="132"/>
                  </a:cubicBezTo>
                  <a:cubicBezTo>
                    <a:pt x="150" y="69"/>
                    <a:pt x="166" y="110"/>
                    <a:pt x="180" y="0"/>
                  </a:cubicBezTo>
                  <a:close/>
                </a:path>
              </a:pathLst>
            </a:custGeom>
            <a:solidFill>
              <a:srgbClr val="C0C0C0">
                <a:alpha val="89803"/>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charset="0"/>
              </a:endParaRPr>
            </a:p>
          </p:txBody>
        </p:sp>
        <p:sp>
          <p:nvSpPr>
            <p:cNvPr id="21538" name="AutoShape 23"/>
            <p:cNvSpPr>
              <a:spLocks noChangeArrowheads="1"/>
            </p:cNvSpPr>
            <p:nvPr/>
          </p:nvSpPr>
          <p:spPr bwMode="auto">
            <a:xfrm>
              <a:off x="5295900" y="4762500"/>
              <a:ext cx="304800" cy="285750"/>
            </a:xfrm>
            <a:prstGeom prst="roundRect">
              <a:avLst>
                <a:gd name="adj" fmla="val 16667"/>
              </a:avLst>
            </a:prstGeom>
            <a:solidFill>
              <a:srgbClr val="CFCFCF"/>
            </a:solidFill>
            <a:ln w="9525">
              <a:solidFill>
                <a:schemeClr val="bg2"/>
              </a:solidFill>
              <a:round/>
              <a:headEnd/>
              <a:tailEnd/>
            </a:ln>
          </p:spPr>
          <p:txBody>
            <a:bodyPr wrap="none" anchor="ctr"/>
            <a:lstStyle/>
            <a:p>
              <a:pPr fontAlgn="base">
                <a:spcBef>
                  <a:spcPct val="0"/>
                </a:spcBef>
                <a:spcAft>
                  <a:spcPct val="0"/>
                </a:spcAft>
              </a:pPr>
              <a:endParaRPr lang="en-US">
                <a:solidFill>
                  <a:prstClr val="black"/>
                </a:solidFill>
                <a:latin typeface="Arial" charset="0"/>
              </a:endParaRPr>
            </a:p>
          </p:txBody>
        </p:sp>
        <p:sp>
          <p:nvSpPr>
            <p:cNvPr id="21539" name="AutoShape 24"/>
            <p:cNvSpPr>
              <a:spLocks noChangeArrowheads="1"/>
            </p:cNvSpPr>
            <p:nvPr/>
          </p:nvSpPr>
          <p:spPr bwMode="auto">
            <a:xfrm>
              <a:off x="4819650" y="4438650"/>
              <a:ext cx="152400" cy="914400"/>
            </a:xfrm>
            <a:prstGeom prst="moon">
              <a:avLst>
                <a:gd name="adj" fmla="val 0"/>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a:solidFill>
                  <a:prstClr val="black"/>
                </a:solidFill>
                <a:latin typeface="Arial" charset="0"/>
              </a:endParaRPr>
            </a:p>
          </p:txBody>
        </p:sp>
        <p:sp>
          <p:nvSpPr>
            <p:cNvPr id="21540" name="Line 25"/>
            <p:cNvSpPr>
              <a:spLocks noChangeShapeType="1"/>
            </p:cNvSpPr>
            <p:nvPr/>
          </p:nvSpPr>
          <p:spPr bwMode="auto">
            <a:xfrm>
              <a:off x="6305550" y="5734050"/>
              <a:ext cx="152400" cy="0"/>
            </a:xfrm>
            <a:prstGeom prst="line">
              <a:avLst/>
            </a:prstGeom>
            <a:noFill/>
            <a:ln w="38100">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1541" name="Line 26"/>
            <p:cNvSpPr>
              <a:spLocks noChangeShapeType="1"/>
            </p:cNvSpPr>
            <p:nvPr/>
          </p:nvSpPr>
          <p:spPr bwMode="auto">
            <a:xfrm>
              <a:off x="6286500" y="4057650"/>
              <a:ext cx="152400" cy="0"/>
            </a:xfrm>
            <a:prstGeom prst="line">
              <a:avLst/>
            </a:prstGeom>
            <a:noFill/>
            <a:ln w="28575">
              <a:solidFill>
                <a:schemeClr val="accent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grpSp>
      <p:sp>
        <p:nvSpPr>
          <p:cNvPr id="21513" name="Text Box 47"/>
          <p:cNvSpPr txBox="1">
            <a:spLocks noChangeArrowheads="1"/>
          </p:cNvSpPr>
          <p:nvPr/>
        </p:nvSpPr>
        <p:spPr bwMode="auto">
          <a:xfrm>
            <a:off x="5797550" y="5638800"/>
            <a:ext cx="380365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800" b="1" dirty="0">
                <a:solidFill>
                  <a:srgbClr val="0070C0"/>
                </a:solidFill>
                <a:latin typeface="+mn-lt"/>
              </a:rPr>
              <a:t>GƯƠNG CẦU LÕM</a:t>
            </a:r>
          </a:p>
        </p:txBody>
      </p:sp>
      <p:cxnSp>
        <p:nvCxnSpPr>
          <p:cNvPr id="68" name="Straight Arrow Connector 67"/>
          <p:cNvCxnSpPr/>
          <p:nvPr/>
        </p:nvCxnSpPr>
        <p:spPr>
          <a:xfrm flipV="1">
            <a:off x="6472238" y="5153025"/>
            <a:ext cx="441325" cy="361950"/>
          </a:xfrm>
          <a:prstGeom prst="straightConnector1">
            <a:avLst/>
          </a:prstGeom>
          <a:ln>
            <a:solidFill>
              <a:srgbClr val="FF3300"/>
            </a:solidFill>
            <a:tailEnd type="arrow"/>
          </a:ln>
        </p:spPr>
        <p:style>
          <a:lnRef idx="2">
            <a:schemeClr val="dk1"/>
          </a:lnRef>
          <a:fillRef idx="0">
            <a:schemeClr val="dk1"/>
          </a:fillRef>
          <a:effectRef idx="1">
            <a:schemeClr val="dk1"/>
          </a:effectRef>
          <a:fontRef idx="minor">
            <a:schemeClr val="tx1"/>
          </a:fontRef>
        </p:style>
      </p:cxnSp>
      <p:sp>
        <p:nvSpPr>
          <p:cNvPr id="21515" name="Oval 3"/>
          <p:cNvSpPr>
            <a:spLocks noChangeArrowheads="1"/>
          </p:cNvSpPr>
          <p:nvPr/>
        </p:nvSpPr>
        <p:spPr bwMode="auto">
          <a:xfrm rot="5400000">
            <a:off x="6424613" y="3962400"/>
            <a:ext cx="2133600" cy="1371600"/>
          </a:xfrm>
          <a:prstGeom prst="ellipse">
            <a:avLst/>
          </a:prstGeom>
          <a:gradFill rotWithShape="1">
            <a:gsLst>
              <a:gs pos="0">
                <a:srgbClr val="E3E300"/>
              </a:gs>
              <a:gs pos="100000">
                <a:srgbClr val="FFFF00">
                  <a:alpha val="0"/>
                </a:srgbClr>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a:solidFill>
                <a:prstClr val="black"/>
              </a:solidFill>
              <a:latin typeface="Arial" charset="0"/>
            </a:endParaRPr>
          </a:p>
        </p:txBody>
      </p:sp>
      <p:grpSp>
        <p:nvGrpSpPr>
          <p:cNvPr id="21516" name="Group 10"/>
          <p:cNvGrpSpPr>
            <a:grpSpLocks/>
          </p:cNvGrpSpPr>
          <p:nvPr/>
        </p:nvGrpSpPr>
        <p:grpSpPr bwMode="auto">
          <a:xfrm>
            <a:off x="6799263" y="3898900"/>
            <a:ext cx="2192337" cy="1468438"/>
            <a:chOff x="2747" y="1512"/>
            <a:chExt cx="1381" cy="925"/>
          </a:xfrm>
        </p:grpSpPr>
        <p:sp>
          <p:nvSpPr>
            <p:cNvPr id="21519" name="Freeform 11"/>
            <p:cNvSpPr>
              <a:spLocks/>
            </p:cNvSpPr>
            <p:nvPr/>
          </p:nvSpPr>
          <p:spPr bwMode="auto">
            <a:xfrm>
              <a:off x="2747" y="1753"/>
              <a:ext cx="1381" cy="117"/>
            </a:xfrm>
            <a:custGeom>
              <a:avLst/>
              <a:gdLst>
                <a:gd name="T0" fmla="*/ 94 w 1536"/>
                <a:gd name="T1" fmla="*/ 63 h 144"/>
                <a:gd name="T2" fmla="*/ 0 w 1536"/>
                <a:gd name="T3" fmla="*/ 0 h 144"/>
                <a:gd name="T4" fmla="*/ 1004 w 1536"/>
                <a:gd name="T5" fmla="*/ 0 h 144"/>
                <a:gd name="T6" fmla="*/ 0 60000 65536"/>
                <a:gd name="T7" fmla="*/ 0 60000 65536"/>
                <a:gd name="T8" fmla="*/ 0 60000 65536"/>
                <a:gd name="T9" fmla="*/ 0 w 1536"/>
                <a:gd name="T10" fmla="*/ 0 h 144"/>
                <a:gd name="T11" fmla="*/ 1536 w 1536"/>
                <a:gd name="T12" fmla="*/ 144 h 144"/>
              </a:gdLst>
              <a:ahLst/>
              <a:cxnLst>
                <a:cxn ang="T6">
                  <a:pos x="T0" y="T1"/>
                </a:cxn>
                <a:cxn ang="T7">
                  <a:pos x="T2" y="T3"/>
                </a:cxn>
                <a:cxn ang="T8">
                  <a:pos x="T4" y="T5"/>
                </a:cxn>
              </a:cxnLst>
              <a:rect l="T9" t="T10" r="T11" b="T12"/>
              <a:pathLst>
                <a:path w="1536" h="144">
                  <a:moveTo>
                    <a:pt x="144" y="144"/>
                  </a:moveTo>
                  <a:lnTo>
                    <a:pt x="0" y="0"/>
                  </a:lnTo>
                  <a:lnTo>
                    <a:pt x="1536" y="0"/>
                  </a:lnTo>
                </a:path>
              </a:pathLst>
            </a:custGeom>
            <a:noFill/>
            <a:ln w="9525">
              <a:solidFill>
                <a:srgbClr val="9D9D9D"/>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1520" name="Freeform 12"/>
            <p:cNvSpPr>
              <a:spLocks/>
            </p:cNvSpPr>
            <p:nvPr/>
          </p:nvSpPr>
          <p:spPr bwMode="auto">
            <a:xfrm>
              <a:off x="2833" y="1636"/>
              <a:ext cx="1295" cy="195"/>
            </a:xfrm>
            <a:custGeom>
              <a:avLst/>
              <a:gdLst>
                <a:gd name="T0" fmla="*/ 94 w 1440"/>
                <a:gd name="T1" fmla="*/ 104 h 240"/>
                <a:gd name="T2" fmla="*/ 0 w 1440"/>
                <a:gd name="T3" fmla="*/ 0 h 240"/>
                <a:gd name="T4" fmla="*/ 942 w 1440"/>
                <a:gd name="T5" fmla="*/ 0 h 240"/>
                <a:gd name="T6" fmla="*/ 0 60000 65536"/>
                <a:gd name="T7" fmla="*/ 0 60000 65536"/>
                <a:gd name="T8" fmla="*/ 0 60000 65536"/>
                <a:gd name="T9" fmla="*/ 0 w 1440"/>
                <a:gd name="T10" fmla="*/ 0 h 240"/>
                <a:gd name="T11" fmla="*/ 1440 w 1440"/>
                <a:gd name="T12" fmla="*/ 240 h 240"/>
              </a:gdLst>
              <a:ahLst/>
              <a:cxnLst>
                <a:cxn ang="T6">
                  <a:pos x="T0" y="T1"/>
                </a:cxn>
                <a:cxn ang="T7">
                  <a:pos x="T2" y="T3"/>
                </a:cxn>
                <a:cxn ang="T8">
                  <a:pos x="T4" y="T5"/>
                </a:cxn>
              </a:cxnLst>
              <a:rect l="T9" t="T10" r="T11" b="T12"/>
              <a:pathLst>
                <a:path w="1440" h="240">
                  <a:moveTo>
                    <a:pt x="144" y="240"/>
                  </a:moveTo>
                  <a:lnTo>
                    <a:pt x="0" y="0"/>
                  </a:lnTo>
                  <a:lnTo>
                    <a:pt x="1440" y="0"/>
                  </a:lnTo>
                </a:path>
              </a:pathLst>
            </a:custGeom>
            <a:noFill/>
            <a:ln w="9525">
              <a:solidFill>
                <a:srgbClr val="9D9D9D"/>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1521" name="Freeform 13"/>
            <p:cNvSpPr>
              <a:spLocks/>
            </p:cNvSpPr>
            <p:nvPr/>
          </p:nvSpPr>
          <p:spPr bwMode="auto">
            <a:xfrm>
              <a:off x="2747" y="2066"/>
              <a:ext cx="1381" cy="117"/>
            </a:xfrm>
            <a:custGeom>
              <a:avLst/>
              <a:gdLst>
                <a:gd name="T0" fmla="*/ 94 w 1536"/>
                <a:gd name="T1" fmla="*/ 0 h 144"/>
                <a:gd name="T2" fmla="*/ 0 w 1536"/>
                <a:gd name="T3" fmla="*/ 63 h 144"/>
                <a:gd name="T4" fmla="*/ 1004 w 1536"/>
                <a:gd name="T5" fmla="*/ 63 h 144"/>
                <a:gd name="T6" fmla="*/ 0 60000 65536"/>
                <a:gd name="T7" fmla="*/ 0 60000 65536"/>
                <a:gd name="T8" fmla="*/ 0 60000 65536"/>
                <a:gd name="T9" fmla="*/ 0 w 1536"/>
                <a:gd name="T10" fmla="*/ 0 h 144"/>
                <a:gd name="T11" fmla="*/ 1536 w 1536"/>
                <a:gd name="T12" fmla="*/ 144 h 144"/>
              </a:gdLst>
              <a:ahLst/>
              <a:cxnLst>
                <a:cxn ang="T6">
                  <a:pos x="T0" y="T1"/>
                </a:cxn>
                <a:cxn ang="T7">
                  <a:pos x="T2" y="T3"/>
                </a:cxn>
                <a:cxn ang="T8">
                  <a:pos x="T4" y="T5"/>
                </a:cxn>
              </a:cxnLst>
              <a:rect l="T9" t="T10" r="T11" b="T12"/>
              <a:pathLst>
                <a:path w="1536" h="144">
                  <a:moveTo>
                    <a:pt x="144" y="0"/>
                  </a:moveTo>
                  <a:lnTo>
                    <a:pt x="0" y="144"/>
                  </a:lnTo>
                  <a:lnTo>
                    <a:pt x="1536" y="144"/>
                  </a:lnTo>
                </a:path>
              </a:pathLst>
            </a:custGeom>
            <a:noFill/>
            <a:ln w="9525">
              <a:solidFill>
                <a:srgbClr val="9D9D9D"/>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1522" name="Freeform 14"/>
            <p:cNvSpPr>
              <a:spLocks/>
            </p:cNvSpPr>
            <p:nvPr/>
          </p:nvSpPr>
          <p:spPr bwMode="auto">
            <a:xfrm>
              <a:off x="2855" y="2105"/>
              <a:ext cx="1230" cy="225"/>
            </a:xfrm>
            <a:custGeom>
              <a:avLst/>
              <a:gdLst>
                <a:gd name="T0" fmla="*/ 78 w 1368"/>
                <a:gd name="T1" fmla="*/ 0 h 276"/>
                <a:gd name="T2" fmla="*/ 0 w 1368"/>
                <a:gd name="T3" fmla="*/ 121 h 276"/>
                <a:gd name="T4" fmla="*/ 894 w 1368"/>
                <a:gd name="T5" fmla="*/ 121 h 276"/>
                <a:gd name="T6" fmla="*/ 0 60000 65536"/>
                <a:gd name="T7" fmla="*/ 0 60000 65536"/>
                <a:gd name="T8" fmla="*/ 0 60000 65536"/>
                <a:gd name="T9" fmla="*/ 0 w 1368"/>
                <a:gd name="T10" fmla="*/ 0 h 276"/>
                <a:gd name="T11" fmla="*/ 1368 w 1368"/>
                <a:gd name="T12" fmla="*/ 276 h 276"/>
              </a:gdLst>
              <a:ahLst/>
              <a:cxnLst>
                <a:cxn ang="T6">
                  <a:pos x="T0" y="T1"/>
                </a:cxn>
                <a:cxn ang="T7">
                  <a:pos x="T2" y="T3"/>
                </a:cxn>
                <a:cxn ang="T8">
                  <a:pos x="T4" y="T5"/>
                </a:cxn>
              </a:cxnLst>
              <a:rect l="T9" t="T10" r="T11" b="T12"/>
              <a:pathLst>
                <a:path w="1368" h="276">
                  <a:moveTo>
                    <a:pt x="120" y="0"/>
                  </a:moveTo>
                  <a:lnTo>
                    <a:pt x="0" y="276"/>
                  </a:lnTo>
                  <a:lnTo>
                    <a:pt x="1368" y="276"/>
                  </a:lnTo>
                </a:path>
              </a:pathLst>
            </a:custGeom>
            <a:noFill/>
            <a:ln w="9525">
              <a:solidFill>
                <a:srgbClr val="9D9D9D"/>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1523" name="Freeform 15"/>
            <p:cNvSpPr>
              <a:spLocks/>
            </p:cNvSpPr>
            <p:nvPr/>
          </p:nvSpPr>
          <p:spPr bwMode="auto">
            <a:xfrm>
              <a:off x="3049" y="2105"/>
              <a:ext cx="1025" cy="332"/>
            </a:xfrm>
            <a:custGeom>
              <a:avLst/>
              <a:gdLst>
                <a:gd name="T0" fmla="*/ 0 w 1140"/>
                <a:gd name="T1" fmla="*/ 0 h 408"/>
                <a:gd name="T2" fmla="*/ 23 w 1140"/>
                <a:gd name="T3" fmla="*/ 179 h 408"/>
                <a:gd name="T4" fmla="*/ 745 w 1140"/>
                <a:gd name="T5" fmla="*/ 179 h 408"/>
                <a:gd name="T6" fmla="*/ 0 60000 65536"/>
                <a:gd name="T7" fmla="*/ 0 60000 65536"/>
                <a:gd name="T8" fmla="*/ 0 60000 65536"/>
                <a:gd name="T9" fmla="*/ 0 w 1140"/>
                <a:gd name="T10" fmla="*/ 0 h 408"/>
                <a:gd name="T11" fmla="*/ 1140 w 1140"/>
                <a:gd name="T12" fmla="*/ 408 h 408"/>
              </a:gdLst>
              <a:ahLst/>
              <a:cxnLst>
                <a:cxn ang="T6">
                  <a:pos x="T0" y="T1"/>
                </a:cxn>
                <a:cxn ang="T7">
                  <a:pos x="T2" y="T3"/>
                </a:cxn>
                <a:cxn ang="T8">
                  <a:pos x="T4" y="T5"/>
                </a:cxn>
              </a:cxnLst>
              <a:rect l="T9" t="T10" r="T11" b="T12"/>
              <a:pathLst>
                <a:path w="1140" h="408">
                  <a:moveTo>
                    <a:pt x="0" y="0"/>
                  </a:moveTo>
                  <a:lnTo>
                    <a:pt x="36" y="408"/>
                  </a:lnTo>
                  <a:lnTo>
                    <a:pt x="1140" y="408"/>
                  </a:lnTo>
                </a:path>
              </a:pathLst>
            </a:custGeom>
            <a:noFill/>
            <a:ln w="9525">
              <a:solidFill>
                <a:srgbClr val="9D9D9D"/>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1524" name="Line 16"/>
            <p:cNvSpPr>
              <a:spLocks noChangeShapeType="1"/>
            </p:cNvSpPr>
            <p:nvPr/>
          </p:nvSpPr>
          <p:spPr bwMode="auto">
            <a:xfrm>
              <a:off x="3648" y="1752"/>
              <a:ext cx="144" cy="0"/>
            </a:xfrm>
            <a:prstGeom prst="line">
              <a:avLst/>
            </a:prstGeom>
            <a:noFill/>
            <a:ln w="9525">
              <a:solidFill>
                <a:srgbClr val="9D9D9D"/>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1525" name="Line 17"/>
            <p:cNvSpPr>
              <a:spLocks noChangeShapeType="1"/>
            </p:cNvSpPr>
            <p:nvPr/>
          </p:nvSpPr>
          <p:spPr bwMode="auto">
            <a:xfrm>
              <a:off x="3684" y="2184"/>
              <a:ext cx="144" cy="0"/>
            </a:xfrm>
            <a:prstGeom prst="line">
              <a:avLst/>
            </a:prstGeom>
            <a:noFill/>
            <a:ln w="9525">
              <a:solidFill>
                <a:srgbClr val="9D9D9D"/>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1526" name="Line 18"/>
            <p:cNvSpPr>
              <a:spLocks noChangeShapeType="1"/>
            </p:cNvSpPr>
            <p:nvPr/>
          </p:nvSpPr>
          <p:spPr bwMode="auto">
            <a:xfrm>
              <a:off x="3684" y="2328"/>
              <a:ext cx="144" cy="0"/>
            </a:xfrm>
            <a:prstGeom prst="line">
              <a:avLst/>
            </a:prstGeom>
            <a:noFill/>
            <a:ln w="9525">
              <a:solidFill>
                <a:srgbClr val="9D9D9D"/>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1527" name="Line 19"/>
            <p:cNvSpPr>
              <a:spLocks noChangeShapeType="1"/>
            </p:cNvSpPr>
            <p:nvPr/>
          </p:nvSpPr>
          <p:spPr bwMode="auto">
            <a:xfrm>
              <a:off x="3684" y="2436"/>
              <a:ext cx="144" cy="0"/>
            </a:xfrm>
            <a:prstGeom prst="line">
              <a:avLst/>
            </a:prstGeom>
            <a:noFill/>
            <a:ln w="9525">
              <a:solidFill>
                <a:srgbClr val="9D9D9D"/>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1528" name="Line 20"/>
            <p:cNvSpPr>
              <a:spLocks noChangeShapeType="1"/>
            </p:cNvSpPr>
            <p:nvPr/>
          </p:nvSpPr>
          <p:spPr bwMode="auto">
            <a:xfrm>
              <a:off x="3660" y="1632"/>
              <a:ext cx="144" cy="0"/>
            </a:xfrm>
            <a:prstGeom prst="line">
              <a:avLst/>
            </a:prstGeom>
            <a:noFill/>
            <a:ln w="9525">
              <a:solidFill>
                <a:srgbClr val="9D9D9D"/>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1529" name="Line 21"/>
            <p:cNvSpPr>
              <a:spLocks noChangeShapeType="1"/>
            </p:cNvSpPr>
            <p:nvPr/>
          </p:nvSpPr>
          <p:spPr bwMode="auto">
            <a:xfrm>
              <a:off x="3660" y="1512"/>
              <a:ext cx="144" cy="0"/>
            </a:xfrm>
            <a:prstGeom prst="line">
              <a:avLst/>
            </a:prstGeom>
            <a:noFill/>
            <a:ln w="9525">
              <a:solidFill>
                <a:srgbClr val="9D9D9D"/>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1530" name="Freeform 22"/>
            <p:cNvSpPr>
              <a:spLocks/>
            </p:cNvSpPr>
            <p:nvPr/>
          </p:nvSpPr>
          <p:spPr bwMode="auto">
            <a:xfrm>
              <a:off x="3012" y="1512"/>
              <a:ext cx="1104" cy="312"/>
            </a:xfrm>
            <a:custGeom>
              <a:avLst/>
              <a:gdLst>
                <a:gd name="T0" fmla="*/ 0 w 1104"/>
                <a:gd name="T1" fmla="*/ 312 h 312"/>
                <a:gd name="T2" fmla="*/ 60 w 1104"/>
                <a:gd name="T3" fmla="*/ 0 h 312"/>
                <a:gd name="T4" fmla="*/ 1104 w 1104"/>
                <a:gd name="T5" fmla="*/ 0 h 312"/>
                <a:gd name="T6" fmla="*/ 0 60000 65536"/>
                <a:gd name="T7" fmla="*/ 0 60000 65536"/>
                <a:gd name="T8" fmla="*/ 0 60000 65536"/>
                <a:gd name="T9" fmla="*/ 0 w 1104"/>
                <a:gd name="T10" fmla="*/ 0 h 312"/>
                <a:gd name="T11" fmla="*/ 1104 w 1104"/>
                <a:gd name="T12" fmla="*/ 312 h 312"/>
              </a:gdLst>
              <a:ahLst/>
              <a:cxnLst>
                <a:cxn ang="T6">
                  <a:pos x="T0" y="T1"/>
                </a:cxn>
                <a:cxn ang="T7">
                  <a:pos x="T2" y="T3"/>
                </a:cxn>
                <a:cxn ang="T8">
                  <a:pos x="T4" y="T5"/>
                </a:cxn>
              </a:cxnLst>
              <a:rect l="T9" t="T10" r="T11" b="T12"/>
              <a:pathLst>
                <a:path w="1104" h="312">
                  <a:moveTo>
                    <a:pt x="0" y="312"/>
                  </a:moveTo>
                  <a:lnTo>
                    <a:pt x="60" y="0"/>
                  </a:lnTo>
                  <a:lnTo>
                    <a:pt x="1104" y="0"/>
                  </a:lnTo>
                </a:path>
              </a:pathLst>
            </a:custGeom>
            <a:noFill/>
            <a:ln w="9525">
              <a:solidFill>
                <a:srgbClr val="9D9D9D"/>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prstClr val="black"/>
                </a:solidFill>
                <a:latin typeface="Arial" charset="0"/>
              </a:endParaRPr>
            </a:p>
          </p:txBody>
        </p:sp>
      </p:grpSp>
      <p:sp>
        <p:nvSpPr>
          <p:cNvPr id="84" name="Oval 83"/>
          <p:cNvSpPr/>
          <p:nvPr/>
        </p:nvSpPr>
        <p:spPr>
          <a:xfrm>
            <a:off x="228600" y="3124200"/>
            <a:ext cx="990600" cy="6096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r>
              <a:rPr lang="en-US" sz="2800" b="1" dirty="0">
                <a:solidFill>
                  <a:prstClr val="black"/>
                </a:solidFill>
              </a:rPr>
              <a:t>C6</a:t>
            </a:r>
          </a:p>
        </p:txBody>
      </p:sp>
      <p:sp>
        <p:nvSpPr>
          <p:cNvPr id="63" name="TextBox 62">
            <a:hlinkClick r:id="" action="ppaction://noaction"/>
          </p:cNvPr>
          <p:cNvSpPr txBox="1">
            <a:spLocks noChangeArrowheads="1"/>
          </p:cNvSpPr>
          <p:nvPr/>
        </p:nvSpPr>
        <p:spPr bwMode="auto">
          <a:xfrm>
            <a:off x="1066800" y="3213100"/>
            <a:ext cx="4572000" cy="35394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spcBef>
                <a:spcPct val="0"/>
              </a:spcBef>
              <a:spcAft>
                <a:spcPct val="0"/>
              </a:spcAft>
            </a:pPr>
            <a:r>
              <a:rPr lang="vi-VN" sz="2800" dirty="0">
                <a:solidFill>
                  <a:prstClr val="black"/>
                </a:solidFill>
                <a:latin typeface="Times New Roman" pitchFamily="18" charset="0"/>
                <a:cs typeface="Times New Roman" pitchFamily="18" charset="0"/>
              </a:rPr>
              <a:t>Vì một nguồn sáng nhỏ S đặt trước gương cầu lõm ở một </a:t>
            </a:r>
            <a:r>
              <a:rPr lang="vi-VN" sz="2800" b="1" i="1" dirty="0">
                <a:solidFill>
                  <a:srgbClr val="FF0000"/>
                </a:solidFill>
                <a:latin typeface="Times New Roman" pitchFamily="18" charset="0"/>
                <a:cs typeface="Times New Roman" pitchFamily="18" charset="0"/>
              </a:rPr>
              <a:t>vị trí thích hợp</a:t>
            </a:r>
            <a:r>
              <a:rPr lang="vi-VN" sz="2800" dirty="0">
                <a:solidFill>
                  <a:prstClr val="black"/>
                </a:solidFill>
                <a:latin typeface="Times New Roman" pitchFamily="18" charset="0"/>
                <a:cs typeface="Times New Roman" pitchFamily="18" charset="0"/>
              </a:rPr>
              <a:t>, có thể cho một chùm tia phản xạ song song. Mà chùm sáng song song cho cường độ sáng không thay đổi nên đèn pin có thể chiếu ánh sáng đi xa mà vẫn sáng rõ.</a:t>
            </a:r>
          </a:p>
        </p:txBody>
      </p:sp>
    </p:spTree>
    <p:extLst>
      <p:ext uri="{BB962C8B-B14F-4D97-AF65-F5344CB8AC3E}">
        <p14:creationId xmlns="" xmlns:p14="http://schemas.microsoft.com/office/powerpoint/2010/main" val="33691124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0-#ppt_w/2"/>
                                          </p:val>
                                        </p:tav>
                                        <p:tav tm="100000">
                                          <p:val>
                                            <p:strVal val="#ppt_x"/>
                                          </p:val>
                                        </p:tav>
                                      </p:tavLst>
                                    </p:anim>
                                    <p:anim calcmode="lin" valueType="num">
                                      <p:cBhvr additive="base">
                                        <p:cTn id="8" dur="50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p:cNvPicPr>
            <a:picLocks noGrp="1" noChangeAspect="1" noChangeArrowheads="1"/>
          </p:cNvPicPr>
          <p:nvPr>
            <p:ph type="body" idx="1"/>
          </p:nvPr>
        </p:nvPicPr>
        <p:blipFill>
          <a:blip r:embed="rId2">
            <a:extLst>
              <a:ext uri="{28A0092B-C50C-407E-A947-70E740481C1C}">
                <a14:useLocalDpi xmlns="" xmlns:a14="http://schemas.microsoft.com/office/drawing/2010/main" val="0"/>
              </a:ext>
            </a:extLst>
          </a:blip>
          <a:srcRect/>
          <a:stretch>
            <a:fillRect/>
          </a:stretch>
        </p:blipFill>
        <p:spPr>
          <a:xfrm>
            <a:off x="1231900" y="2209800"/>
            <a:ext cx="2247900" cy="2133600"/>
          </a:xfrm>
          <a:noFill/>
        </p:spPr>
      </p:pic>
      <p:pic>
        <p:nvPicPr>
          <p:cNvPr id="18439" name="Picture 7"/>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447800" y="228600"/>
            <a:ext cx="1866900" cy="197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40" name="Picture 8"/>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471613" y="4419600"/>
            <a:ext cx="1809750" cy="1962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42" name="Line 10"/>
          <p:cNvSpPr>
            <a:spLocks noChangeShapeType="1"/>
          </p:cNvSpPr>
          <p:nvPr/>
        </p:nvSpPr>
        <p:spPr bwMode="auto">
          <a:xfrm flipH="1" flipV="1">
            <a:off x="2514600" y="2590800"/>
            <a:ext cx="76200" cy="609600"/>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8443" name="Line 11"/>
          <p:cNvSpPr>
            <a:spLocks noChangeShapeType="1"/>
          </p:cNvSpPr>
          <p:nvPr/>
        </p:nvSpPr>
        <p:spPr bwMode="auto">
          <a:xfrm>
            <a:off x="2514600" y="2590800"/>
            <a:ext cx="4495800" cy="0"/>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8444" name="Line 12"/>
          <p:cNvSpPr>
            <a:spLocks noChangeShapeType="1"/>
          </p:cNvSpPr>
          <p:nvPr/>
        </p:nvSpPr>
        <p:spPr bwMode="auto">
          <a:xfrm flipH="1">
            <a:off x="2438400" y="3352800"/>
            <a:ext cx="152400" cy="533400"/>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8445" name="Line 13"/>
          <p:cNvSpPr>
            <a:spLocks noChangeShapeType="1"/>
          </p:cNvSpPr>
          <p:nvPr/>
        </p:nvSpPr>
        <p:spPr bwMode="auto">
          <a:xfrm>
            <a:off x="2438400" y="3886200"/>
            <a:ext cx="4572000" cy="0"/>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8446" name="Line 14"/>
          <p:cNvSpPr>
            <a:spLocks noChangeShapeType="1"/>
          </p:cNvSpPr>
          <p:nvPr/>
        </p:nvSpPr>
        <p:spPr bwMode="auto">
          <a:xfrm flipH="1" flipV="1">
            <a:off x="2133600" y="2895600"/>
            <a:ext cx="457200" cy="304800"/>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8447" name="Line 15"/>
          <p:cNvSpPr>
            <a:spLocks noChangeShapeType="1"/>
          </p:cNvSpPr>
          <p:nvPr/>
        </p:nvSpPr>
        <p:spPr bwMode="auto">
          <a:xfrm>
            <a:off x="2133600" y="2895600"/>
            <a:ext cx="4876800" cy="0"/>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8448" name="Line 16"/>
          <p:cNvSpPr>
            <a:spLocks noChangeShapeType="1"/>
          </p:cNvSpPr>
          <p:nvPr/>
        </p:nvSpPr>
        <p:spPr bwMode="auto">
          <a:xfrm flipH="1">
            <a:off x="2133600" y="3429000"/>
            <a:ext cx="381000" cy="228600"/>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8449" name="Line 17"/>
          <p:cNvSpPr>
            <a:spLocks noChangeShapeType="1"/>
          </p:cNvSpPr>
          <p:nvPr/>
        </p:nvSpPr>
        <p:spPr bwMode="auto">
          <a:xfrm>
            <a:off x="2133600" y="3657600"/>
            <a:ext cx="4876800" cy="0"/>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8450" name="Line 18"/>
          <p:cNvSpPr>
            <a:spLocks noChangeShapeType="1"/>
          </p:cNvSpPr>
          <p:nvPr/>
        </p:nvSpPr>
        <p:spPr bwMode="auto">
          <a:xfrm flipH="1" flipV="1">
            <a:off x="1981200" y="3048000"/>
            <a:ext cx="609600" cy="152400"/>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8451" name="Line 19"/>
          <p:cNvSpPr>
            <a:spLocks noChangeShapeType="1"/>
          </p:cNvSpPr>
          <p:nvPr/>
        </p:nvSpPr>
        <p:spPr bwMode="auto">
          <a:xfrm>
            <a:off x="1981200" y="3048000"/>
            <a:ext cx="5029200" cy="0"/>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8452" name="Line 20"/>
          <p:cNvSpPr>
            <a:spLocks noChangeShapeType="1"/>
          </p:cNvSpPr>
          <p:nvPr/>
        </p:nvSpPr>
        <p:spPr bwMode="auto">
          <a:xfrm flipH="1">
            <a:off x="1981200" y="3429000"/>
            <a:ext cx="533400" cy="76200"/>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8453" name="Line 21"/>
          <p:cNvSpPr>
            <a:spLocks noChangeShapeType="1"/>
          </p:cNvSpPr>
          <p:nvPr/>
        </p:nvSpPr>
        <p:spPr bwMode="auto">
          <a:xfrm>
            <a:off x="1981200" y="3505200"/>
            <a:ext cx="5029200" cy="0"/>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8454" name="Line 22"/>
          <p:cNvSpPr>
            <a:spLocks noChangeShapeType="1"/>
          </p:cNvSpPr>
          <p:nvPr/>
        </p:nvSpPr>
        <p:spPr bwMode="auto">
          <a:xfrm>
            <a:off x="2590800" y="3276600"/>
            <a:ext cx="4419600" cy="0"/>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8457" name="Line 25"/>
          <p:cNvSpPr>
            <a:spLocks noChangeShapeType="1"/>
          </p:cNvSpPr>
          <p:nvPr/>
        </p:nvSpPr>
        <p:spPr bwMode="auto">
          <a:xfrm flipV="1">
            <a:off x="2362200" y="533400"/>
            <a:ext cx="609600" cy="685800"/>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8458" name="Line 26"/>
          <p:cNvSpPr>
            <a:spLocks noChangeShapeType="1"/>
          </p:cNvSpPr>
          <p:nvPr/>
        </p:nvSpPr>
        <p:spPr bwMode="auto">
          <a:xfrm>
            <a:off x="2362200" y="1219200"/>
            <a:ext cx="685800" cy="685800"/>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8459" name="Line 27"/>
          <p:cNvSpPr>
            <a:spLocks noChangeShapeType="1"/>
          </p:cNvSpPr>
          <p:nvPr/>
        </p:nvSpPr>
        <p:spPr bwMode="auto">
          <a:xfrm flipH="1" flipV="1">
            <a:off x="2286000" y="685800"/>
            <a:ext cx="76200" cy="533400"/>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8460" name="Line 28"/>
          <p:cNvSpPr>
            <a:spLocks noChangeShapeType="1"/>
          </p:cNvSpPr>
          <p:nvPr/>
        </p:nvSpPr>
        <p:spPr bwMode="auto">
          <a:xfrm flipH="1">
            <a:off x="2286000" y="1219200"/>
            <a:ext cx="76200" cy="533400"/>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8461" name="Line 29"/>
          <p:cNvSpPr>
            <a:spLocks noChangeShapeType="1"/>
          </p:cNvSpPr>
          <p:nvPr/>
        </p:nvSpPr>
        <p:spPr bwMode="auto">
          <a:xfrm flipH="1" flipV="1">
            <a:off x="1981200" y="914400"/>
            <a:ext cx="366713" cy="290513"/>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8462" name="Line 30"/>
          <p:cNvSpPr>
            <a:spLocks noChangeShapeType="1"/>
          </p:cNvSpPr>
          <p:nvPr/>
        </p:nvSpPr>
        <p:spPr bwMode="auto">
          <a:xfrm flipH="1">
            <a:off x="1981200" y="1219200"/>
            <a:ext cx="381000" cy="304800"/>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8463" name="Line 31"/>
          <p:cNvSpPr>
            <a:spLocks noChangeShapeType="1"/>
          </p:cNvSpPr>
          <p:nvPr/>
        </p:nvSpPr>
        <p:spPr bwMode="auto">
          <a:xfrm>
            <a:off x="3048000" y="1905000"/>
            <a:ext cx="3124200" cy="685800"/>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8464" name="Line 32"/>
          <p:cNvSpPr>
            <a:spLocks noChangeShapeType="1"/>
          </p:cNvSpPr>
          <p:nvPr/>
        </p:nvSpPr>
        <p:spPr bwMode="auto">
          <a:xfrm flipV="1">
            <a:off x="2971800" y="0"/>
            <a:ext cx="3200400" cy="533400"/>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8465" name="Line 33"/>
          <p:cNvSpPr>
            <a:spLocks noChangeShapeType="1"/>
          </p:cNvSpPr>
          <p:nvPr/>
        </p:nvSpPr>
        <p:spPr bwMode="auto">
          <a:xfrm>
            <a:off x="2286000" y="1752600"/>
            <a:ext cx="4648200" cy="609600"/>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8466" name="Line 34"/>
          <p:cNvSpPr>
            <a:spLocks noChangeShapeType="1"/>
          </p:cNvSpPr>
          <p:nvPr/>
        </p:nvSpPr>
        <p:spPr bwMode="auto">
          <a:xfrm flipV="1">
            <a:off x="2286000" y="152400"/>
            <a:ext cx="4648200" cy="533400"/>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8467" name="Line 35"/>
          <p:cNvSpPr>
            <a:spLocks noChangeShapeType="1"/>
          </p:cNvSpPr>
          <p:nvPr/>
        </p:nvSpPr>
        <p:spPr bwMode="auto">
          <a:xfrm flipV="1">
            <a:off x="1990725" y="552450"/>
            <a:ext cx="5334000" cy="381000"/>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8468" name="Line 36"/>
          <p:cNvSpPr>
            <a:spLocks noChangeShapeType="1"/>
          </p:cNvSpPr>
          <p:nvPr/>
        </p:nvSpPr>
        <p:spPr bwMode="auto">
          <a:xfrm>
            <a:off x="2014538" y="1490663"/>
            <a:ext cx="5257800" cy="457200"/>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8469" name="Line 37"/>
          <p:cNvSpPr>
            <a:spLocks noChangeShapeType="1"/>
          </p:cNvSpPr>
          <p:nvPr/>
        </p:nvSpPr>
        <p:spPr bwMode="auto">
          <a:xfrm flipH="1" flipV="1">
            <a:off x="2667000" y="4724400"/>
            <a:ext cx="152400" cy="685800"/>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8470" name="Line 38"/>
          <p:cNvSpPr>
            <a:spLocks noChangeShapeType="1"/>
          </p:cNvSpPr>
          <p:nvPr/>
        </p:nvSpPr>
        <p:spPr bwMode="auto">
          <a:xfrm flipH="1">
            <a:off x="2743200" y="5334000"/>
            <a:ext cx="76200" cy="762000"/>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8471" name="Line 39"/>
          <p:cNvSpPr>
            <a:spLocks noChangeShapeType="1"/>
          </p:cNvSpPr>
          <p:nvPr/>
        </p:nvSpPr>
        <p:spPr bwMode="auto">
          <a:xfrm flipH="1" flipV="1">
            <a:off x="2286000" y="4876800"/>
            <a:ext cx="533400" cy="457200"/>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8472" name="Line 40"/>
          <p:cNvSpPr>
            <a:spLocks noChangeShapeType="1"/>
          </p:cNvSpPr>
          <p:nvPr/>
        </p:nvSpPr>
        <p:spPr bwMode="auto">
          <a:xfrm flipH="1" flipV="1">
            <a:off x="2009775" y="5105400"/>
            <a:ext cx="762000" cy="228600"/>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8473" name="Line 41"/>
          <p:cNvSpPr>
            <a:spLocks noChangeShapeType="1"/>
          </p:cNvSpPr>
          <p:nvPr/>
        </p:nvSpPr>
        <p:spPr bwMode="auto">
          <a:xfrm flipH="1">
            <a:off x="2452688" y="5410200"/>
            <a:ext cx="304800" cy="533400"/>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8474" name="Line 42"/>
          <p:cNvSpPr>
            <a:spLocks noChangeShapeType="1"/>
          </p:cNvSpPr>
          <p:nvPr/>
        </p:nvSpPr>
        <p:spPr bwMode="auto">
          <a:xfrm flipH="1">
            <a:off x="2133600" y="5395913"/>
            <a:ext cx="609600" cy="381000"/>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8475" name="Line 43"/>
          <p:cNvSpPr>
            <a:spLocks noChangeShapeType="1"/>
          </p:cNvSpPr>
          <p:nvPr/>
        </p:nvSpPr>
        <p:spPr bwMode="auto">
          <a:xfrm>
            <a:off x="2667000" y="4724400"/>
            <a:ext cx="4572000" cy="1600200"/>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8476" name="Line 44"/>
          <p:cNvSpPr>
            <a:spLocks noChangeShapeType="1"/>
          </p:cNvSpPr>
          <p:nvPr/>
        </p:nvSpPr>
        <p:spPr bwMode="auto">
          <a:xfrm flipV="1">
            <a:off x="2743200" y="4419600"/>
            <a:ext cx="4343400" cy="1676400"/>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8477" name="Line 45"/>
          <p:cNvSpPr>
            <a:spLocks noChangeShapeType="1"/>
          </p:cNvSpPr>
          <p:nvPr/>
        </p:nvSpPr>
        <p:spPr bwMode="auto">
          <a:xfrm>
            <a:off x="2286000" y="4876800"/>
            <a:ext cx="4800600" cy="1066800"/>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8478" name="Line 46"/>
          <p:cNvSpPr>
            <a:spLocks noChangeShapeType="1"/>
          </p:cNvSpPr>
          <p:nvPr/>
        </p:nvSpPr>
        <p:spPr bwMode="auto">
          <a:xfrm flipV="1">
            <a:off x="2409825" y="4724400"/>
            <a:ext cx="4600575" cy="1233488"/>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8479" name="Line 47"/>
          <p:cNvSpPr>
            <a:spLocks noChangeShapeType="1"/>
          </p:cNvSpPr>
          <p:nvPr/>
        </p:nvSpPr>
        <p:spPr bwMode="auto">
          <a:xfrm flipV="1">
            <a:off x="2133600" y="4953000"/>
            <a:ext cx="4876800" cy="838200"/>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8480" name="Line 48"/>
          <p:cNvSpPr>
            <a:spLocks noChangeShapeType="1"/>
          </p:cNvSpPr>
          <p:nvPr/>
        </p:nvSpPr>
        <p:spPr bwMode="auto">
          <a:xfrm>
            <a:off x="2057400" y="5105400"/>
            <a:ext cx="5029200" cy="533400"/>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44" name="TextBox 43"/>
          <p:cNvSpPr txBox="1"/>
          <p:nvPr/>
        </p:nvSpPr>
        <p:spPr>
          <a:xfrm>
            <a:off x="304800" y="4267200"/>
            <a:ext cx="1295400" cy="1569660"/>
          </a:xfrm>
          <a:prstGeom prst="rect">
            <a:avLst/>
          </a:prstGeom>
          <a:noFill/>
        </p:spPr>
        <p:txBody>
          <a:bodyPr wrap="square" rtlCol="0">
            <a:spAutoFit/>
          </a:bodyPr>
          <a:lstStyle/>
          <a:p>
            <a:r>
              <a:rPr lang="en-US" sz="3200" dirty="0" smtClean="0"/>
              <a:t>Đèn ra xa gương</a:t>
            </a:r>
            <a:endParaRPr lang="en-US" sz="3200" dirty="0"/>
          </a:p>
        </p:txBody>
      </p:sp>
      <p:sp>
        <p:nvSpPr>
          <p:cNvPr id="45" name="TextBox 44"/>
          <p:cNvSpPr txBox="1"/>
          <p:nvPr/>
        </p:nvSpPr>
        <p:spPr>
          <a:xfrm>
            <a:off x="304800" y="533400"/>
            <a:ext cx="1295400" cy="1384995"/>
          </a:xfrm>
          <a:prstGeom prst="rect">
            <a:avLst/>
          </a:prstGeom>
          <a:noFill/>
        </p:spPr>
        <p:txBody>
          <a:bodyPr wrap="square" rtlCol="0">
            <a:spAutoFit/>
          </a:bodyPr>
          <a:lstStyle/>
          <a:p>
            <a:r>
              <a:rPr lang="en-US" sz="2800" dirty="0" smtClean="0"/>
              <a:t>Đèn ở gần gương</a:t>
            </a:r>
            <a:endParaRPr lang="en-US" sz="2800" dirty="0"/>
          </a:p>
        </p:txBody>
      </p:sp>
    </p:spTree>
    <p:extLst>
      <p:ext uri="{BB962C8B-B14F-4D97-AF65-F5344CB8AC3E}">
        <p14:creationId xmlns="" xmlns:p14="http://schemas.microsoft.com/office/powerpoint/2010/main" val="1793458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dissolve">
                                      <p:cBhvr>
                                        <p:cTn id="7" dur="500"/>
                                        <p:tgtEl>
                                          <p:spTgt spid="184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444"/>
                                        </p:tgtEl>
                                        <p:attrNameLst>
                                          <p:attrName>style.visibility</p:attrName>
                                        </p:attrNameLst>
                                      </p:cBhvr>
                                      <p:to>
                                        <p:strVal val="visible"/>
                                      </p:to>
                                    </p:set>
                                    <p:animEffect transition="in" filter="dissolve">
                                      <p:cBhvr>
                                        <p:cTn id="12" dur="500"/>
                                        <p:tgtEl>
                                          <p:spTgt spid="18444"/>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8448"/>
                                        </p:tgtEl>
                                        <p:attrNameLst>
                                          <p:attrName>style.visibility</p:attrName>
                                        </p:attrNameLst>
                                      </p:cBhvr>
                                      <p:to>
                                        <p:strVal val="visible"/>
                                      </p:to>
                                    </p:set>
                                    <p:animEffect transition="in" filter="dissolve">
                                      <p:cBhvr>
                                        <p:cTn id="15" dur="500"/>
                                        <p:tgtEl>
                                          <p:spTgt spid="1844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452"/>
                                        </p:tgtEl>
                                        <p:attrNameLst>
                                          <p:attrName>style.visibility</p:attrName>
                                        </p:attrNameLst>
                                      </p:cBhvr>
                                      <p:to>
                                        <p:strVal val="visible"/>
                                      </p:to>
                                    </p:set>
                                    <p:animEffect transition="in" filter="dissolve">
                                      <p:cBhvr>
                                        <p:cTn id="18" dur="500"/>
                                        <p:tgtEl>
                                          <p:spTgt spid="18452"/>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8450"/>
                                        </p:tgtEl>
                                        <p:attrNameLst>
                                          <p:attrName>style.visibility</p:attrName>
                                        </p:attrNameLst>
                                      </p:cBhvr>
                                      <p:to>
                                        <p:strVal val="visible"/>
                                      </p:to>
                                    </p:set>
                                    <p:animEffect transition="in" filter="dissolve">
                                      <p:cBhvr>
                                        <p:cTn id="21" dur="500"/>
                                        <p:tgtEl>
                                          <p:spTgt spid="18450"/>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8446"/>
                                        </p:tgtEl>
                                        <p:attrNameLst>
                                          <p:attrName>style.visibility</p:attrName>
                                        </p:attrNameLst>
                                      </p:cBhvr>
                                      <p:to>
                                        <p:strVal val="visible"/>
                                      </p:to>
                                    </p:set>
                                    <p:animEffect transition="in" filter="dissolve">
                                      <p:cBhvr>
                                        <p:cTn id="24" dur="500"/>
                                        <p:tgtEl>
                                          <p:spTgt spid="18446"/>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8442"/>
                                        </p:tgtEl>
                                        <p:attrNameLst>
                                          <p:attrName>style.visibility</p:attrName>
                                        </p:attrNameLst>
                                      </p:cBhvr>
                                      <p:to>
                                        <p:strVal val="visible"/>
                                      </p:to>
                                    </p:set>
                                    <p:animEffect transition="in" filter="dissolve">
                                      <p:cBhvr>
                                        <p:cTn id="27" dur="500"/>
                                        <p:tgtEl>
                                          <p:spTgt spid="1844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8445"/>
                                        </p:tgtEl>
                                        <p:attrNameLst>
                                          <p:attrName>style.visibility</p:attrName>
                                        </p:attrNameLst>
                                      </p:cBhvr>
                                      <p:to>
                                        <p:strVal val="visible"/>
                                      </p:to>
                                    </p:set>
                                    <p:animEffect transition="in" filter="strips(downRight)">
                                      <p:cBhvr>
                                        <p:cTn id="32" dur="2000"/>
                                        <p:tgtEl>
                                          <p:spTgt spid="18445"/>
                                        </p:tgtEl>
                                      </p:cBhvr>
                                    </p:animEffect>
                                  </p:childTnLst>
                                </p:cTn>
                              </p:par>
                              <p:par>
                                <p:cTn id="33" presetID="18" presetClass="entr" presetSubtype="6" fill="hold" grpId="0" nodeType="withEffect">
                                  <p:stCondLst>
                                    <p:cond delay="0"/>
                                  </p:stCondLst>
                                  <p:childTnLst>
                                    <p:set>
                                      <p:cBhvr>
                                        <p:cTn id="34" dur="1" fill="hold">
                                          <p:stCondLst>
                                            <p:cond delay="0"/>
                                          </p:stCondLst>
                                        </p:cTn>
                                        <p:tgtEl>
                                          <p:spTgt spid="18449"/>
                                        </p:tgtEl>
                                        <p:attrNameLst>
                                          <p:attrName>style.visibility</p:attrName>
                                        </p:attrNameLst>
                                      </p:cBhvr>
                                      <p:to>
                                        <p:strVal val="visible"/>
                                      </p:to>
                                    </p:set>
                                    <p:animEffect transition="in" filter="strips(downRight)">
                                      <p:cBhvr>
                                        <p:cTn id="35" dur="2000"/>
                                        <p:tgtEl>
                                          <p:spTgt spid="18449"/>
                                        </p:tgtEl>
                                      </p:cBhvr>
                                    </p:animEffect>
                                  </p:childTnLst>
                                </p:cTn>
                              </p:par>
                              <p:par>
                                <p:cTn id="36" presetID="18" presetClass="entr" presetSubtype="6" fill="hold" grpId="0" nodeType="withEffect">
                                  <p:stCondLst>
                                    <p:cond delay="0"/>
                                  </p:stCondLst>
                                  <p:childTnLst>
                                    <p:set>
                                      <p:cBhvr>
                                        <p:cTn id="37" dur="1" fill="hold">
                                          <p:stCondLst>
                                            <p:cond delay="0"/>
                                          </p:stCondLst>
                                        </p:cTn>
                                        <p:tgtEl>
                                          <p:spTgt spid="18453"/>
                                        </p:tgtEl>
                                        <p:attrNameLst>
                                          <p:attrName>style.visibility</p:attrName>
                                        </p:attrNameLst>
                                      </p:cBhvr>
                                      <p:to>
                                        <p:strVal val="visible"/>
                                      </p:to>
                                    </p:set>
                                    <p:animEffect transition="in" filter="strips(downRight)">
                                      <p:cBhvr>
                                        <p:cTn id="38" dur="2000"/>
                                        <p:tgtEl>
                                          <p:spTgt spid="18453"/>
                                        </p:tgtEl>
                                      </p:cBhvr>
                                    </p:animEffect>
                                  </p:childTnLst>
                                </p:cTn>
                              </p:par>
                              <p:par>
                                <p:cTn id="39" presetID="18" presetClass="entr" presetSubtype="6" fill="hold" grpId="0" nodeType="withEffect">
                                  <p:stCondLst>
                                    <p:cond delay="0"/>
                                  </p:stCondLst>
                                  <p:childTnLst>
                                    <p:set>
                                      <p:cBhvr>
                                        <p:cTn id="40" dur="1" fill="hold">
                                          <p:stCondLst>
                                            <p:cond delay="0"/>
                                          </p:stCondLst>
                                        </p:cTn>
                                        <p:tgtEl>
                                          <p:spTgt spid="18454"/>
                                        </p:tgtEl>
                                        <p:attrNameLst>
                                          <p:attrName>style.visibility</p:attrName>
                                        </p:attrNameLst>
                                      </p:cBhvr>
                                      <p:to>
                                        <p:strVal val="visible"/>
                                      </p:to>
                                    </p:set>
                                    <p:animEffect transition="in" filter="strips(downRight)">
                                      <p:cBhvr>
                                        <p:cTn id="41" dur="2000"/>
                                        <p:tgtEl>
                                          <p:spTgt spid="18454"/>
                                        </p:tgtEl>
                                      </p:cBhvr>
                                    </p:animEffect>
                                  </p:childTnLst>
                                </p:cTn>
                              </p:par>
                              <p:par>
                                <p:cTn id="42" presetID="18" presetClass="entr" presetSubtype="6" fill="hold" grpId="0" nodeType="withEffect">
                                  <p:stCondLst>
                                    <p:cond delay="0"/>
                                  </p:stCondLst>
                                  <p:childTnLst>
                                    <p:set>
                                      <p:cBhvr>
                                        <p:cTn id="43" dur="1" fill="hold">
                                          <p:stCondLst>
                                            <p:cond delay="0"/>
                                          </p:stCondLst>
                                        </p:cTn>
                                        <p:tgtEl>
                                          <p:spTgt spid="18451"/>
                                        </p:tgtEl>
                                        <p:attrNameLst>
                                          <p:attrName>style.visibility</p:attrName>
                                        </p:attrNameLst>
                                      </p:cBhvr>
                                      <p:to>
                                        <p:strVal val="visible"/>
                                      </p:to>
                                    </p:set>
                                    <p:animEffect transition="in" filter="strips(downRight)">
                                      <p:cBhvr>
                                        <p:cTn id="44" dur="2000"/>
                                        <p:tgtEl>
                                          <p:spTgt spid="18451"/>
                                        </p:tgtEl>
                                      </p:cBhvr>
                                    </p:animEffect>
                                  </p:childTnLst>
                                </p:cTn>
                              </p:par>
                              <p:par>
                                <p:cTn id="45" presetID="18" presetClass="entr" presetSubtype="6" fill="hold" grpId="0" nodeType="withEffect">
                                  <p:stCondLst>
                                    <p:cond delay="0"/>
                                  </p:stCondLst>
                                  <p:childTnLst>
                                    <p:set>
                                      <p:cBhvr>
                                        <p:cTn id="46" dur="1" fill="hold">
                                          <p:stCondLst>
                                            <p:cond delay="0"/>
                                          </p:stCondLst>
                                        </p:cTn>
                                        <p:tgtEl>
                                          <p:spTgt spid="18447"/>
                                        </p:tgtEl>
                                        <p:attrNameLst>
                                          <p:attrName>style.visibility</p:attrName>
                                        </p:attrNameLst>
                                      </p:cBhvr>
                                      <p:to>
                                        <p:strVal val="visible"/>
                                      </p:to>
                                    </p:set>
                                    <p:animEffect transition="in" filter="strips(downRight)">
                                      <p:cBhvr>
                                        <p:cTn id="47" dur="2000"/>
                                        <p:tgtEl>
                                          <p:spTgt spid="18447"/>
                                        </p:tgtEl>
                                      </p:cBhvr>
                                    </p:animEffect>
                                  </p:childTnLst>
                                </p:cTn>
                              </p:par>
                              <p:par>
                                <p:cTn id="48" presetID="18" presetClass="entr" presetSubtype="6" fill="hold" grpId="0" nodeType="withEffect">
                                  <p:stCondLst>
                                    <p:cond delay="0"/>
                                  </p:stCondLst>
                                  <p:childTnLst>
                                    <p:set>
                                      <p:cBhvr>
                                        <p:cTn id="49" dur="1" fill="hold">
                                          <p:stCondLst>
                                            <p:cond delay="0"/>
                                          </p:stCondLst>
                                        </p:cTn>
                                        <p:tgtEl>
                                          <p:spTgt spid="18443"/>
                                        </p:tgtEl>
                                        <p:attrNameLst>
                                          <p:attrName>style.visibility</p:attrName>
                                        </p:attrNameLst>
                                      </p:cBhvr>
                                      <p:to>
                                        <p:strVal val="visible"/>
                                      </p:to>
                                    </p:set>
                                    <p:animEffect transition="in" filter="strips(downRight)">
                                      <p:cBhvr>
                                        <p:cTn id="50" dur="2000"/>
                                        <p:tgtEl>
                                          <p:spTgt spid="1844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 presetClass="entr" presetSubtype="10" fill="hold" nodeType="clickEffect">
                                  <p:stCondLst>
                                    <p:cond delay="0"/>
                                  </p:stCondLst>
                                  <p:childTnLst>
                                    <p:set>
                                      <p:cBhvr>
                                        <p:cTn id="54" dur="1" fill="hold">
                                          <p:stCondLst>
                                            <p:cond delay="0"/>
                                          </p:stCondLst>
                                        </p:cTn>
                                        <p:tgtEl>
                                          <p:spTgt spid="18439"/>
                                        </p:tgtEl>
                                        <p:attrNameLst>
                                          <p:attrName>style.visibility</p:attrName>
                                        </p:attrNameLst>
                                      </p:cBhvr>
                                      <p:to>
                                        <p:strVal val="visible"/>
                                      </p:to>
                                    </p:set>
                                    <p:animEffect transition="in" filter="checkerboard(across)">
                                      <p:cBhvr>
                                        <p:cTn id="55" dur="500"/>
                                        <p:tgtEl>
                                          <p:spTgt spid="18439"/>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18460"/>
                                        </p:tgtEl>
                                        <p:attrNameLst>
                                          <p:attrName>style.visibility</p:attrName>
                                        </p:attrNameLst>
                                      </p:cBhvr>
                                      <p:to>
                                        <p:strVal val="visible"/>
                                      </p:to>
                                    </p:set>
                                    <p:animEffect transition="in" filter="randombar(horizontal)">
                                      <p:cBhvr>
                                        <p:cTn id="60" dur="500"/>
                                        <p:tgtEl>
                                          <p:spTgt spid="18460"/>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18458"/>
                                        </p:tgtEl>
                                        <p:attrNameLst>
                                          <p:attrName>style.visibility</p:attrName>
                                        </p:attrNameLst>
                                      </p:cBhvr>
                                      <p:to>
                                        <p:strVal val="visible"/>
                                      </p:to>
                                    </p:set>
                                    <p:animEffect transition="in" filter="randombar(horizontal)">
                                      <p:cBhvr>
                                        <p:cTn id="63" dur="500"/>
                                        <p:tgtEl>
                                          <p:spTgt spid="18458"/>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18457"/>
                                        </p:tgtEl>
                                        <p:attrNameLst>
                                          <p:attrName>style.visibility</p:attrName>
                                        </p:attrNameLst>
                                      </p:cBhvr>
                                      <p:to>
                                        <p:strVal val="visible"/>
                                      </p:to>
                                    </p:set>
                                    <p:animEffect transition="in" filter="randombar(horizontal)">
                                      <p:cBhvr>
                                        <p:cTn id="66" dur="500"/>
                                        <p:tgtEl>
                                          <p:spTgt spid="18457"/>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18459"/>
                                        </p:tgtEl>
                                        <p:attrNameLst>
                                          <p:attrName>style.visibility</p:attrName>
                                        </p:attrNameLst>
                                      </p:cBhvr>
                                      <p:to>
                                        <p:strVal val="visible"/>
                                      </p:to>
                                    </p:set>
                                    <p:animEffect transition="in" filter="randombar(horizontal)">
                                      <p:cBhvr>
                                        <p:cTn id="69" dur="500"/>
                                        <p:tgtEl>
                                          <p:spTgt spid="18459"/>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18461"/>
                                        </p:tgtEl>
                                        <p:attrNameLst>
                                          <p:attrName>style.visibility</p:attrName>
                                        </p:attrNameLst>
                                      </p:cBhvr>
                                      <p:to>
                                        <p:strVal val="visible"/>
                                      </p:to>
                                    </p:set>
                                    <p:animEffect transition="in" filter="randombar(horizontal)">
                                      <p:cBhvr>
                                        <p:cTn id="72" dur="500"/>
                                        <p:tgtEl>
                                          <p:spTgt spid="18461"/>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18462"/>
                                        </p:tgtEl>
                                        <p:attrNameLst>
                                          <p:attrName>style.visibility</p:attrName>
                                        </p:attrNameLst>
                                      </p:cBhvr>
                                      <p:to>
                                        <p:strVal val="visible"/>
                                      </p:to>
                                    </p:set>
                                    <p:animEffect transition="in" filter="randombar(horizontal)">
                                      <p:cBhvr>
                                        <p:cTn id="75" dur="500"/>
                                        <p:tgtEl>
                                          <p:spTgt spid="18462"/>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8" presetClass="entr" presetSubtype="6" fill="hold" grpId="0" nodeType="clickEffect">
                                  <p:stCondLst>
                                    <p:cond delay="0"/>
                                  </p:stCondLst>
                                  <p:childTnLst>
                                    <p:set>
                                      <p:cBhvr>
                                        <p:cTn id="79" dur="1" fill="hold">
                                          <p:stCondLst>
                                            <p:cond delay="0"/>
                                          </p:stCondLst>
                                        </p:cTn>
                                        <p:tgtEl>
                                          <p:spTgt spid="18464"/>
                                        </p:tgtEl>
                                        <p:attrNameLst>
                                          <p:attrName>style.visibility</p:attrName>
                                        </p:attrNameLst>
                                      </p:cBhvr>
                                      <p:to>
                                        <p:strVal val="visible"/>
                                      </p:to>
                                    </p:set>
                                    <p:animEffect transition="in" filter="strips(downRight)">
                                      <p:cBhvr>
                                        <p:cTn id="80" dur="2000"/>
                                        <p:tgtEl>
                                          <p:spTgt spid="18464"/>
                                        </p:tgtEl>
                                      </p:cBhvr>
                                    </p:animEffect>
                                  </p:childTnLst>
                                </p:cTn>
                              </p:par>
                              <p:par>
                                <p:cTn id="81" presetID="18" presetClass="entr" presetSubtype="6" fill="hold" grpId="0" nodeType="withEffect">
                                  <p:stCondLst>
                                    <p:cond delay="0"/>
                                  </p:stCondLst>
                                  <p:childTnLst>
                                    <p:set>
                                      <p:cBhvr>
                                        <p:cTn id="82" dur="1" fill="hold">
                                          <p:stCondLst>
                                            <p:cond delay="0"/>
                                          </p:stCondLst>
                                        </p:cTn>
                                        <p:tgtEl>
                                          <p:spTgt spid="18466"/>
                                        </p:tgtEl>
                                        <p:attrNameLst>
                                          <p:attrName>style.visibility</p:attrName>
                                        </p:attrNameLst>
                                      </p:cBhvr>
                                      <p:to>
                                        <p:strVal val="visible"/>
                                      </p:to>
                                    </p:set>
                                    <p:animEffect transition="in" filter="strips(downRight)">
                                      <p:cBhvr>
                                        <p:cTn id="83" dur="2000"/>
                                        <p:tgtEl>
                                          <p:spTgt spid="18466"/>
                                        </p:tgtEl>
                                      </p:cBhvr>
                                    </p:animEffect>
                                  </p:childTnLst>
                                </p:cTn>
                              </p:par>
                              <p:par>
                                <p:cTn id="84" presetID="18" presetClass="entr" presetSubtype="6" fill="hold" grpId="0" nodeType="withEffect">
                                  <p:stCondLst>
                                    <p:cond delay="0"/>
                                  </p:stCondLst>
                                  <p:childTnLst>
                                    <p:set>
                                      <p:cBhvr>
                                        <p:cTn id="85" dur="1" fill="hold">
                                          <p:stCondLst>
                                            <p:cond delay="0"/>
                                          </p:stCondLst>
                                        </p:cTn>
                                        <p:tgtEl>
                                          <p:spTgt spid="18467"/>
                                        </p:tgtEl>
                                        <p:attrNameLst>
                                          <p:attrName>style.visibility</p:attrName>
                                        </p:attrNameLst>
                                      </p:cBhvr>
                                      <p:to>
                                        <p:strVal val="visible"/>
                                      </p:to>
                                    </p:set>
                                    <p:animEffect transition="in" filter="strips(downRight)">
                                      <p:cBhvr>
                                        <p:cTn id="86" dur="2000"/>
                                        <p:tgtEl>
                                          <p:spTgt spid="18467"/>
                                        </p:tgtEl>
                                      </p:cBhvr>
                                    </p:animEffect>
                                  </p:childTnLst>
                                </p:cTn>
                              </p:par>
                              <p:par>
                                <p:cTn id="87" presetID="18" presetClass="entr" presetSubtype="6" fill="hold" grpId="0" nodeType="withEffect">
                                  <p:stCondLst>
                                    <p:cond delay="0"/>
                                  </p:stCondLst>
                                  <p:childTnLst>
                                    <p:set>
                                      <p:cBhvr>
                                        <p:cTn id="88" dur="1" fill="hold">
                                          <p:stCondLst>
                                            <p:cond delay="0"/>
                                          </p:stCondLst>
                                        </p:cTn>
                                        <p:tgtEl>
                                          <p:spTgt spid="18468"/>
                                        </p:tgtEl>
                                        <p:attrNameLst>
                                          <p:attrName>style.visibility</p:attrName>
                                        </p:attrNameLst>
                                      </p:cBhvr>
                                      <p:to>
                                        <p:strVal val="visible"/>
                                      </p:to>
                                    </p:set>
                                    <p:animEffect transition="in" filter="strips(downRight)">
                                      <p:cBhvr>
                                        <p:cTn id="89" dur="2000"/>
                                        <p:tgtEl>
                                          <p:spTgt spid="18468"/>
                                        </p:tgtEl>
                                      </p:cBhvr>
                                    </p:animEffect>
                                  </p:childTnLst>
                                </p:cTn>
                              </p:par>
                              <p:par>
                                <p:cTn id="90" presetID="18" presetClass="entr" presetSubtype="6" fill="hold" grpId="0" nodeType="withEffect">
                                  <p:stCondLst>
                                    <p:cond delay="0"/>
                                  </p:stCondLst>
                                  <p:childTnLst>
                                    <p:set>
                                      <p:cBhvr>
                                        <p:cTn id="91" dur="1" fill="hold">
                                          <p:stCondLst>
                                            <p:cond delay="0"/>
                                          </p:stCondLst>
                                        </p:cTn>
                                        <p:tgtEl>
                                          <p:spTgt spid="18465"/>
                                        </p:tgtEl>
                                        <p:attrNameLst>
                                          <p:attrName>style.visibility</p:attrName>
                                        </p:attrNameLst>
                                      </p:cBhvr>
                                      <p:to>
                                        <p:strVal val="visible"/>
                                      </p:to>
                                    </p:set>
                                    <p:animEffect transition="in" filter="strips(downRight)">
                                      <p:cBhvr>
                                        <p:cTn id="92" dur="2000"/>
                                        <p:tgtEl>
                                          <p:spTgt spid="18465"/>
                                        </p:tgtEl>
                                      </p:cBhvr>
                                    </p:animEffect>
                                  </p:childTnLst>
                                </p:cTn>
                              </p:par>
                              <p:par>
                                <p:cTn id="93" presetID="18" presetClass="entr" presetSubtype="6" fill="hold" grpId="0" nodeType="withEffect">
                                  <p:stCondLst>
                                    <p:cond delay="0"/>
                                  </p:stCondLst>
                                  <p:childTnLst>
                                    <p:set>
                                      <p:cBhvr>
                                        <p:cTn id="94" dur="1" fill="hold">
                                          <p:stCondLst>
                                            <p:cond delay="0"/>
                                          </p:stCondLst>
                                        </p:cTn>
                                        <p:tgtEl>
                                          <p:spTgt spid="18463"/>
                                        </p:tgtEl>
                                        <p:attrNameLst>
                                          <p:attrName>style.visibility</p:attrName>
                                        </p:attrNameLst>
                                      </p:cBhvr>
                                      <p:to>
                                        <p:strVal val="visible"/>
                                      </p:to>
                                    </p:set>
                                    <p:animEffect transition="in" filter="strips(downRight)">
                                      <p:cBhvr>
                                        <p:cTn id="95" dur="2000"/>
                                        <p:tgtEl>
                                          <p:spTgt spid="18463"/>
                                        </p:tgtEl>
                                      </p:cBhvr>
                                    </p:animEffect>
                                  </p:childTnLst>
                                </p:cTn>
                              </p:par>
                              <p:par>
                                <p:cTn id="96" presetID="5" presetClass="entr" presetSubtype="10" fill="hold" nodeType="withEffect">
                                  <p:stCondLst>
                                    <p:cond delay="0"/>
                                  </p:stCondLst>
                                  <p:childTnLst>
                                    <p:set>
                                      <p:cBhvr>
                                        <p:cTn id="97" dur="1" fill="hold">
                                          <p:stCondLst>
                                            <p:cond delay="0"/>
                                          </p:stCondLst>
                                        </p:cTn>
                                        <p:tgtEl>
                                          <p:spTgt spid="18440"/>
                                        </p:tgtEl>
                                        <p:attrNameLst>
                                          <p:attrName>style.visibility</p:attrName>
                                        </p:attrNameLst>
                                      </p:cBhvr>
                                      <p:to>
                                        <p:strVal val="visible"/>
                                      </p:to>
                                    </p:set>
                                    <p:animEffect transition="in" filter="checkerboard(across)">
                                      <p:cBhvr>
                                        <p:cTn id="98" dur="500"/>
                                        <p:tgtEl>
                                          <p:spTgt spid="18440"/>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5" presetClass="entr" presetSubtype="10" fill="hold" grpId="0" nodeType="clickEffect">
                                  <p:stCondLst>
                                    <p:cond delay="0"/>
                                  </p:stCondLst>
                                  <p:childTnLst>
                                    <p:set>
                                      <p:cBhvr>
                                        <p:cTn id="102" dur="1" fill="hold">
                                          <p:stCondLst>
                                            <p:cond delay="0"/>
                                          </p:stCondLst>
                                        </p:cTn>
                                        <p:tgtEl>
                                          <p:spTgt spid="18470"/>
                                        </p:tgtEl>
                                        <p:attrNameLst>
                                          <p:attrName>style.visibility</p:attrName>
                                        </p:attrNameLst>
                                      </p:cBhvr>
                                      <p:to>
                                        <p:strVal val="visible"/>
                                      </p:to>
                                    </p:set>
                                    <p:animEffect transition="in" filter="checkerboard(across)">
                                      <p:cBhvr>
                                        <p:cTn id="103" dur="500"/>
                                        <p:tgtEl>
                                          <p:spTgt spid="18470"/>
                                        </p:tgtEl>
                                      </p:cBhvr>
                                    </p:animEffect>
                                  </p:childTnLst>
                                </p:cTn>
                              </p:par>
                              <p:par>
                                <p:cTn id="104" presetID="5" presetClass="entr" presetSubtype="10" fill="hold" grpId="0" nodeType="withEffect">
                                  <p:stCondLst>
                                    <p:cond delay="0"/>
                                  </p:stCondLst>
                                  <p:childTnLst>
                                    <p:set>
                                      <p:cBhvr>
                                        <p:cTn id="105" dur="1" fill="hold">
                                          <p:stCondLst>
                                            <p:cond delay="0"/>
                                          </p:stCondLst>
                                        </p:cTn>
                                        <p:tgtEl>
                                          <p:spTgt spid="18473"/>
                                        </p:tgtEl>
                                        <p:attrNameLst>
                                          <p:attrName>style.visibility</p:attrName>
                                        </p:attrNameLst>
                                      </p:cBhvr>
                                      <p:to>
                                        <p:strVal val="visible"/>
                                      </p:to>
                                    </p:set>
                                    <p:animEffect transition="in" filter="checkerboard(across)">
                                      <p:cBhvr>
                                        <p:cTn id="106" dur="500"/>
                                        <p:tgtEl>
                                          <p:spTgt spid="18473"/>
                                        </p:tgtEl>
                                      </p:cBhvr>
                                    </p:animEffect>
                                  </p:childTnLst>
                                </p:cTn>
                              </p:par>
                              <p:par>
                                <p:cTn id="107" presetID="5" presetClass="entr" presetSubtype="10" fill="hold" grpId="0" nodeType="withEffect">
                                  <p:stCondLst>
                                    <p:cond delay="0"/>
                                  </p:stCondLst>
                                  <p:childTnLst>
                                    <p:set>
                                      <p:cBhvr>
                                        <p:cTn id="108" dur="1" fill="hold">
                                          <p:stCondLst>
                                            <p:cond delay="0"/>
                                          </p:stCondLst>
                                        </p:cTn>
                                        <p:tgtEl>
                                          <p:spTgt spid="18474"/>
                                        </p:tgtEl>
                                        <p:attrNameLst>
                                          <p:attrName>style.visibility</p:attrName>
                                        </p:attrNameLst>
                                      </p:cBhvr>
                                      <p:to>
                                        <p:strVal val="visible"/>
                                      </p:to>
                                    </p:set>
                                    <p:animEffect transition="in" filter="checkerboard(across)">
                                      <p:cBhvr>
                                        <p:cTn id="109" dur="500"/>
                                        <p:tgtEl>
                                          <p:spTgt spid="18474"/>
                                        </p:tgtEl>
                                      </p:cBhvr>
                                    </p:animEffect>
                                  </p:childTnLst>
                                </p:cTn>
                              </p:par>
                              <p:par>
                                <p:cTn id="110" presetID="5" presetClass="entr" presetSubtype="10" fill="hold" grpId="0" nodeType="withEffect">
                                  <p:stCondLst>
                                    <p:cond delay="0"/>
                                  </p:stCondLst>
                                  <p:childTnLst>
                                    <p:set>
                                      <p:cBhvr>
                                        <p:cTn id="111" dur="1" fill="hold">
                                          <p:stCondLst>
                                            <p:cond delay="0"/>
                                          </p:stCondLst>
                                        </p:cTn>
                                        <p:tgtEl>
                                          <p:spTgt spid="18472"/>
                                        </p:tgtEl>
                                        <p:attrNameLst>
                                          <p:attrName>style.visibility</p:attrName>
                                        </p:attrNameLst>
                                      </p:cBhvr>
                                      <p:to>
                                        <p:strVal val="visible"/>
                                      </p:to>
                                    </p:set>
                                    <p:animEffect transition="in" filter="checkerboard(across)">
                                      <p:cBhvr>
                                        <p:cTn id="112" dur="500"/>
                                        <p:tgtEl>
                                          <p:spTgt spid="18472"/>
                                        </p:tgtEl>
                                      </p:cBhvr>
                                    </p:animEffect>
                                  </p:childTnLst>
                                </p:cTn>
                              </p:par>
                              <p:par>
                                <p:cTn id="113" presetID="5" presetClass="entr" presetSubtype="10" fill="hold" grpId="0" nodeType="withEffect">
                                  <p:stCondLst>
                                    <p:cond delay="0"/>
                                  </p:stCondLst>
                                  <p:childTnLst>
                                    <p:set>
                                      <p:cBhvr>
                                        <p:cTn id="114" dur="1" fill="hold">
                                          <p:stCondLst>
                                            <p:cond delay="0"/>
                                          </p:stCondLst>
                                        </p:cTn>
                                        <p:tgtEl>
                                          <p:spTgt spid="18471"/>
                                        </p:tgtEl>
                                        <p:attrNameLst>
                                          <p:attrName>style.visibility</p:attrName>
                                        </p:attrNameLst>
                                      </p:cBhvr>
                                      <p:to>
                                        <p:strVal val="visible"/>
                                      </p:to>
                                    </p:set>
                                    <p:animEffect transition="in" filter="checkerboard(across)">
                                      <p:cBhvr>
                                        <p:cTn id="115" dur="500"/>
                                        <p:tgtEl>
                                          <p:spTgt spid="18471"/>
                                        </p:tgtEl>
                                      </p:cBhvr>
                                    </p:animEffect>
                                  </p:childTnLst>
                                </p:cTn>
                              </p:par>
                              <p:par>
                                <p:cTn id="116" presetID="5" presetClass="entr" presetSubtype="10" fill="hold" grpId="0" nodeType="withEffect">
                                  <p:stCondLst>
                                    <p:cond delay="0"/>
                                  </p:stCondLst>
                                  <p:childTnLst>
                                    <p:set>
                                      <p:cBhvr>
                                        <p:cTn id="117" dur="1" fill="hold">
                                          <p:stCondLst>
                                            <p:cond delay="0"/>
                                          </p:stCondLst>
                                        </p:cTn>
                                        <p:tgtEl>
                                          <p:spTgt spid="18469"/>
                                        </p:tgtEl>
                                        <p:attrNameLst>
                                          <p:attrName>style.visibility</p:attrName>
                                        </p:attrNameLst>
                                      </p:cBhvr>
                                      <p:to>
                                        <p:strVal val="visible"/>
                                      </p:to>
                                    </p:set>
                                    <p:animEffect transition="in" filter="checkerboard(across)">
                                      <p:cBhvr>
                                        <p:cTn id="118" dur="500"/>
                                        <p:tgtEl>
                                          <p:spTgt spid="18469"/>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8" presetClass="entr" presetSubtype="3" fill="hold" grpId="0" nodeType="clickEffect">
                                  <p:stCondLst>
                                    <p:cond delay="0"/>
                                  </p:stCondLst>
                                  <p:childTnLst>
                                    <p:set>
                                      <p:cBhvr>
                                        <p:cTn id="122" dur="1" fill="hold">
                                          <p:stCondLst>
                                            <p:cond delay="0"/>
                                          </p:stCondLst>
                                        </p:cTn>
                                        <p:tgtEl>
                                          <p:spTgt spid="18479"/>
                                        </p:tgtEl>
                                        <p:attrNameLst>
                                          <p:attrName>style.visibility</p:attrName>
                                        </p:attrNameLst>
                                      </p:cBhvr>
                                      <p:to>
                                        <p:strVal val="visible"/>
                                      </p:to>
                                    </p:set>
                                    <p:animEffect transition="in" filter="strips(upRight)">
                                      <p:cBhvr>
                                        <p:cTn id="123" dur="2000"/>
                                        <p:tgtEl>
                                          <p:spTgt spid="18479"/>
                                        </p:tgtEl>
                                      </p:cBhvr>
                                    </p:animEffect>
                                  </p:childTnLst>
                                </p:cTn>
                              </p:par>
                              <p:par>
                                <p:cTn id="124" presetID="18" presetClass="entr" presetSubtype="3" fill="hold" grpId="0" nodeType="withEffect">
                                  <p:stCondLst>
                                    <p:cond delay="0"/>
                                  </p:stCondLst>
                                  <p:childTnLst>
                                    <p:set>
                                      <p:cBhvr>
                                        <p:cTn id="125" dur="1" fill="hold">
                                          <p:stCondLst>
                                            <p:cond delay="0"/>
                                          </p:stCondLst>
                                        </p:cTn>
                                        <p:tgtEl>
                                          <p:spTgt spid="18478"/>
                                        </p:tgtEl>
                                        <p:attrNameLst>
                                          <p:attrName>style.visibility</p:attrName>
                                        </p:attrNameLst>
                                      </p:cBhvr>
                                      <p:to>
                                        <p:strVal val="visible"/>
                                      </p:to>
                                    </p:set>
                                    <p:animEffect transition="in" filter="strips(upRight)">
                                      <p:cBhvr>
                                        <p:cTn id="126" dur="2000"/>
                                        <p:tgtEl>
                                          <p:spTgt spid="18478"/>
                                        </p:tgtEl>
                                      </p:cBhvr>
                                    </p:animEffect>
                                  </p:childTnLst>
                                </p:cTn>
                              </p:par>
                              <p:par>
                                <p:cTn id="127" presetID="18" presetClass="entr" presetSubtype="3" fill="hold" grpId="0" nodeType="withEffect">
                                  <p:stCondLst>
                                    <p:cond delay="0"/>
                                  </p:stCondLst>
                                  <p:childTnLst>
                                    <p:set>
                                      <p:cBhvr>
                                        <p:cTn id="128" dur="1" fill="hold">
                                          <p:stCondLst>
                                            <p:cond delay="0"/>
                                          </p:stCondLst>
                                        </p:cTn>
                                        <p:tgtEl>
                                          <p:spTgt spid="18476"/>
                                        </p:tgtEl>
                                        <p:attrNameLst>
                                          <p:attrName>style.visibility</p:attrName>
                                        </p:attrNameLst>
                                      </p:cBhvr>
                                      <p:to>
                                        <p:strVal val="visible"/>
                                      </p:to>
                                    </p:set>
                                    <p:animEffect transition="in" filter="strips(upRight)">
                                      <p:cBhvr>
                                        <p:cTn id="129" dur="2000"/>
                                        <p:tgtEl>
                                          <p:spTgt spid="18476"/>
                                        </p:tgtEl>
                                      </p:cBhvr>
                                    </p:animEffect>
                                  </p:childTnLst>
                                </p:cTn>
                              </p:par>
                              <p:par>
                                <p:cTn id="130" presetID="18" presetClass="entr" presetSubtype="3" fill="hold" grpId="0" nodeType="withEffect">
                                  <p:stCondLst>
                                    <p:cond delay="0"/>
                                  </p:stCondLst>
                                  <p:childTnLst>
                                    <p:set>
                                      <p:cBhvr>
                                        <p:cTn id="131" dur="1" fill="hold">
                                          <p:stCondLst>
                                            <p:cond delay="0"/>
                                          </p:stCondLst>
                                        </p:cTn>
                                        <p:tgtEl>
                                          <p:spTgt spid="18480"/>
                                        </p:tgtEl>
                                        <p:attrNameLst>
                                          <p:attrName>style.visibility</p:attrName>
                                        </p:attrNameLst>
                                      </p:cBhvr>
                                      <p:to>
                                        <p:strVal val="visible"/>
                                      </p:to>
                                    </p:set>
                                    <p:animEffect transition="in" filter="strips(upRight)">
                                      <p:cBhvr>
                                        <p:cTn id="132" dur="2000"/>
                                        <p:tgtEl>
                                          <p:spTgt spid="18480"/>
                                        </p:tgtEl>
                                      </p:cBhvr>
                                    </p:animEffect>
                                  </p:childTnLst>
                                </p:cTn>
                              </p:par>
                              <p:par>
                                <p:cTn id="133" presetID="18" presetClass="entr" presetSubtype="3" fill="hold" grpId="0" nodeType="withEffect">
                                  <p:stCondLst>
                                    <p:cond delay="0"/>
                                  </p:stCondLst>
                                  <p:childTnLst>
                                    <p:set>
                                      <p:cBhvr>
                                        <p:cTn id="134" dur="1" fill="hold">
                                          <p:stCondLst>
                                            <p:cond delay="0"/>
                                          </p:stCondLst>
                                        </p:cTn>
                                        <p:tgtEl>
                                          <p:spTgt spid="18477"/>
                                        </p:tgtEl>
                                        <p:attrNameLst>
                                          <p:attrName>style.visibility</p:attrName>
                                        </p:attrNameLst>
                                      </p:cBhvr>
                                      <p:to>
                                        <p:strVal val="visible"/>
                                      </p:to>
                                    </p:set>
                                    <p:animEffect transition="in" filter="strips(upRight)">
                                      <p:cBhvr>
                                        <p:cTn id="135" dur="2000"/>
                                        <p:tgtEl>
                                          <p:spTgt spid="18477"/>
                                        </p:tgtEl>
                                      </p:cBhvr>
                                    </p:animEffect>
                                  </p:childTnLst>
                                </p:cTn>
                              </p:par>
                              <p:par>
                                <p:cTn id="136" presetID="18" presetClass="entr" presetSubtype="3" fill="hold" grpId="0" nodeType="withEffect">
                                  <p:stCondLst>
                                    <p:cond delay="0"/>
                                  </p:stCondLst>
                                  <p:childTnLst>
                                    <p:set>
                                      <p:cBhvr>
                                        <p:cTn id="137" dur="1" fill="hold">
                                          <p:stCondLst>
                                            <p:cond delay="0"/>
                                          </p:stCondLst>
                                        </p:cTn>
                                        <p:tgtEl>
                                          <p:spTgt spid="18475"/>
                                        </p:tgtEl>
                                        <p:attrNameLst>
                                          <p:attrName>style.visibility</p:attrName>
                                        </p:attrNameLst>
                                      </p:cBhvr>
                                      <p:to>
                                        <p:strVal val="visible"/>
                                      </p:to>
                                    </p:set>
                                    <p:animEffect transition="in" filter="strips(upRight)">
                                      <p:cBhvr>
                                        <p:cTn id="138" dur="2000"/>
                                        <p:tgtEl>
                                          <p:spTgt spid="18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animBg="1"/>
      <p:bldP spid="18443" grpId="0" animBg="1"/>
      <p:bldP spid="18444" grpId="0" animBg="1"/>
      <p:bldP spid="18445" grpId="0" animBg="1"/>
      <p:bldP spid="18446" grpId="0" animBg="1"/>
      <p:bldP spid="18447" grpId="0" animBg="1"/>
      <p:bldP spid="18448" grpId="0" animBg="1"/>
      <p:bldP spid="18449" grpId="0" animBg="1"/>
      <p:bldP spid="18450" grpId="0" animBg="1"/>
      <p:bldP spid="18451" grpId="0" animBg="1"/>
      <p:bldP spid="18452" grpId="0" animBg="1"/>
      <p:bldP spid="18453" grpId="0" animBg="1"/>
      <p:bldP spid="18454" grpId="0" animBg="1"/>
      <p:bldP spid="18457" grpId="0" animBg="1"/>
      <p:bldP spid="18458" grpId="0" animBg="1"/>
      <p:bldP spid="18459" grpId="0" animBg="1"/>
      <p:bldP spid="18460" grpId="0" animBg="1"/>
      <p:bldP spid="18461" grpId="0" animBg="1"/>
      <p:bldP spid="18462" grpId="0" animBg="1"/>
      <p:bldP spid="18463" grpId="0" animBg="1"/>
      <p:bldP spid="18464" grpId="0" animBg="1"/>
      <p:bldP spid="18465" grpId="0" animBg="1"/>
      <p:bldP spid="18466" grpId="0" animBg="1"/>
      <p:bldP spid="18467" grpId="0" animBg="1"/>
      <p:bldP spid="18468" grpId="0" animBg="1"/>
      <p:bldP spid="18469" grpId="0" animBg="1"/>
      <p:bldP spid="18470" grpId="0" animBg="1"/>
      <p:bldP spid="18471" grpId="0" animBg="1"/>
      <p:bldP spid="18472" grpId="0" animBg="1"/>
      <p:bldP spid="18473" grpId="0" animBg="1"/>
      <p:bldP spid="18474" grpId="0" animBg="1"/>
      <p:bldP spid="18475" grpId="0" animBg="1"/>
      <p:bldP spid="18476" grpId="0" animBg="1"/>
      <p:bldP spid="18477" grpId="0" animBg="1"/>
      <p:bldP spid="18478" grpId="0" animBg="1"/>
      <p:bldP spid="18479" grpId="0" animBg="1"/>
      <p:bldP spid="184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905000" y="228600"/>
            <a:ext cx="4953000" cy="584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fontAlgn="base">
              <a:spcBef>
                <a:spcPct val="0"/>
              </a:spcBef>
              <a:spcAft>
                <a:spcPct val="0"/>
              </a:spcAft>
              <a:defRPr/>
            </a:pPr>
            <a:r>
              <a:rPr lang="vi-VN" sz="3200" b="1" dirty="0">
                <a:solidFill>
                  <a:srgbClr val="FF0000"/>
                </a:solidFill>
              </a:rPr>
              <a:t>B</a:t>
            </a:r>
            <a:r>
              <a:rPr lang="en-US" sz="3200" b="1" dirty="0">
                <a:solidFill>
                  <a:srgbClr val="FF0000"/>
                </a:solidFill>
              </a:rPr>
              <a:t>à</a:t>
            </a:r>
            <a:r>
              <a:rPr lang="vi-VN" sz="3200" b="1" dirty="0">
                <a:solidFill>
                  <a:srgbClr val="FF0000"/>
                </a:solidFill>
              </a:rPr>
              <a:t>i 8: GƯƠNG CẦU LÕM</a:t>
            </a:r>
          </a:p>
        </p:txBody>
      </p:sp>
      <p:sp>
        <p:nvSpPr>
          <p:cNvPr id="23555" name="TextBox 5"/>
          <p:cNvSpPr txBox="1">
            <a:spLocks noChangeArrowheads="1"/>
          </p:cNvSpPr>
          <p:nvPr/>
        </p:nvSpPr>
        <p:spPr bwMode="auto">
          <a:xfrm>
            <a:off x="304800" y="914400"/>
            <a:ext cx="5715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dirty="0" smtClean="0">
                <a:solidFill>
                  <a:srgbClr val="0000FF"/>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Gương cầu lõm là gì?</a:t>
            </a:r>
            <a:endParaRPr lang="en-US" sz="2800" b="1" dirty="0">
              <a:solidFill>
                <a:prstClr val="black"/>
              </a:solidFill>
              <a:latin typeface="Times New Roman" pitchFamily="18" charset="0"/>
              <a:cs typeface="Times New Roman" pitchFamily="18" charset="0"/>
            </a:endParaRPr>
          </a:p>
        </p:txBody>
      </p:sp>
      <p:sp>
        <p:nvSpPr>
          <p:cNvPr id="23556" name="TextBox 8"/>
          <p:cNvSpPr txBox="1">
            <a:spLocks noChangeArrowheads="1"/>
          </p:cNvSpPr>
          <p:nvPr/>
        </p:nvSpPr>
        <p:spPr bwMode="auto">
          <a:xfrm>
            <a:off x="228600" y="1371600"/>
            <a:ext cx="70104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dirty="0" smtClean="0">
                <a:solidFill>
                  <a:srgbClr val="0000FF"/>
                </a:solidFill>
                <a:latin typeface="Times New Roman" pitchFamily="18" charset="0"/>
                <a:cs typeface="Times New Roman" pitchFamily="18" charset="0"/>
              </a:rPr>
              <a:t>I. </a:t>
            </a:r>
            <a:r>
              <a:rPr lang="en-US" sz="2800" b="1" dirty="0">
                <a:solidFill>
                  <a:srgbClr val="0000FF"/>
                </a:solidFill>
                <a:latin typeface="Times New Roman" pitchFamily="18" charset="0"/>
                <a:cs typeface="Times New Roman" pitchFamily="18" charset="0"/>
              </a:rPr>
              <a:t>Ảnh của vật tạo bởi gương cầu lõm:</a:t>
            </a:r>
            <a:endParaRPr lang="en-US" sz="2800" b="1" dirty="0">
              <a:solidFill>
                <a:prstClr val="black"/>
              </a:solidFill>
              <a:latin typeface="Times New Roman" pitchFamily="18" charset="0"/>
              <a:cs typeface="Times New Roman" pitchFamily="18" charset="0"/>
            </a:endParaRPr>
          </a:p>
        </p:txBody>
      </p:sp>
      <p:sp>
        <p:nvSpPr>
          <p:cNvPr id="23557" name="TextBox 22"/>
          <p:cNvSpPr txBox="1">
            <a:spLocks noChangeArrowheads="1"/>
          </p:cNvSpPr>
          <p:nvPr/>
        </p:nvSpPr>
        <p:spPr bwMode="auto">
          <a:xfrm>
            <a:off x="244475" y="1828800"/>
            <a:ext cx="70104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dirty="0" smtClean="0">
                <a:solidFill>
                  <a:srgbClr val="0000FF"/>
                </a:solidFill>
                <a:latin typeface="Times New Roman" pitchFamily="18" charset="0"/>
                <a:cs typeface="Times New Roman" pitchFamily="18" charset="0"/>
              </a:rPr>
              <a:t>II. </a:t>
            </a:r>
            <a:r>
              <a:rPr lang="en-US" sz="2800" b="1" dirty="0">
                <a:solidFill>
                  <a:srgbClr val="0000FF"/>
                </a:solidFill>
                <a:latin typeface="Times New Roman" pitchFamily="18" charset="0"/>
                <a:cs typeface="Times New Roman" pitchFamily="18" charset="0"/>
              </a:rPr>
              <a:t>Sự phản xạ trên gương cầu lõm:</a:t>
            </a:r>
            <a:endParaRPr lang="en-US" sz="2800" b="1" dirty="0">
              <a:solidFill>
                <a:prstClr val="black"/>
              </a:solidFill>
              <a:latin typeface="Times New Roman" pitchFamily="18" charset="0"/>
              <a:cs typeface="Times New Roman" pitchFamily="18" charset="0"/>
            </a:endParaRPr>
          </a:p>
        </p:txBody>
      </p:sp>
      <p:sp>
        <p:nvSpPr>
          <p:cNvPr id="23558" name="TextBox 22"/>
          <p:cNvSpPr txBox="1">
            <a:spLocks noChangeArrowheads="1"/>
          </p:cNvSpPr>
          <p:nvPr/>
        </p:nvSpPr>
        <p:spPr bwMode="auto">
          <a:xfrm>
            <a:off x="228600" y="2286000"/>
            <a:ext cx="25146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dirty="0" smtClean="0">
                <a:solidFill>
                  <a:srgbClr val="0000FF"/>
                </a:solidFill>
                <a:latin typeface="Times New Roman" pitchFamily="18" charset="0"/>
                <a:cs typeface="Times New Roman" pitchFamily="18" charset="0"/>
              </a:rPr>
              <a:t>III. </a:t>
            </a:r>
            <a:r>
              <a:rPr lang="en-US" sz="2800" b="1" dirty="0">
                <a:solidFill>
                  <a:srgbClr val="0000FF"/>
                </a:solidFill>
                <a:latin typeface="Times New Roman" pitchFamily="18" charset="0"/>
                <a:cs typeface="Times New Roman" pitchFamily="18" charset="0"/>
              </a:rPr>
              <a:t>Vận dụng:</a:t>
            </a:r>
            <a:endParaRPr lang="en-US" sz="2800" b="1" dirty="0">
              <a:solidFill>
                <a:prstClr val="black"/>
              </a:solidFill>
              <a:latin typeface="Times New Roman" pitchFamily="18" charset="0"/>
              <a:cs typeface="Times New Roman" pitchFamily="18" charset="0"/>
            </a:endParaRPr>
          </a:p>
        </p:txBody>
      </p:sp>
      <p:sp>
        <p:nvSpPr>
          <p:cNvPr id="23559" name="TextBox 16">
            <a:hlinkClick r:id="" action="ppaction://noaction"/>
          </p:cNvPr>
          <p:cNvSpPr txBox="1">
            <a:spLocks noChangeArrowheads="1"/>
          </p:cNvSpPr>
          <p:nvPr/>
        </p:nvSpPr>
        <p:spPr bwMode="auto">
          <a:xfrm>
            <a:off x="609600" y="2743200"/>
            <a:ext cx="31242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dirty="0">
                <a:solidFill>
                  <a:srgbClr val="FF0000"/>
                </a:solidFill>
                <a:latin typeface="+mn-lt"/>
              </a:rPr>
              <a:t>Tìm hiểu đèn pin:</a:t>
            </a:r>
            <a:endParaRPr lang="vi-VN" sz="2800" b="1" dirty="0">
              <a:solidFill>
                <a:srgbClr val="FF0000"/>
              </a:solidFill>
              <a:latin typeface="+mn-lt"/>
            </a:endParaRPr>
          </a:p>
        </p:txBody>
      </p:sp>
      <p:sp>
        <p:nvSpPr>
          <p:cNvPr id="84" name="Oval 83"/>
          <p:cNvSpPr/>
          <p:nvPr/>
        </p:nvSpPr>
        <p:spPr>
          <a:xfrm>
            <a:off x="228600" y="3124200"/>
            <a:ext cx="990600" cy="6096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r>
              <a:rPr lang="en-US" sz="2800" b="1" dirty="0">
                <a:solidFill>
                  <a:prstClr val="black"/>
                </a:solidFill>
              </a:rPr>
              <a:t>C7</a:t>
            </a:r>
          </a:p>
        </p:txBody>
      </p:sp>
      <p:pic>
        <p:nvPicPr>
          <p:cNvPr id="38" name="Picture 77" descr="Cau hoi"/>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762000" y="3048000"/>
            <a:ext cx="922338"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 name="TextBox 38">
            <a:hlinkClick r:id="" action="ppaction://noaction"/>
          </p:cNvPr>
          <p:cNvSpPr txBox="1">
            <a:spLocks noChangeArrowheads="1"/>
          </p:cNvSpPr>
          <p:nvPr/>
        </p:nvSpPr>
        <p:spPr bwMode="auto">
          <a:xfrm>
            <a:off x="1219200" y="3733800"/>
            <a:ext cx="7010400"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vi-VN" sz="3200" b="1" dirty="0">
                <a:solidFill>
                  <a:prstClr val="black"/>
                </a:solidFill>
                <a:latin typeface="+mn-lt"/>
              </a:rPr>
              <a:t>Muốn thu được chùm sáng </a:t>
            </a:r>
            <a:r>
              <a:rPr lang="vi-VN" sz="3200" b="1" dirty="0">
                <a:solidFill>
                  <a:srgbClr val="FF0000"/>
                </a:solidFill>
                <a:latin typeface="+mn-lt"/>
              </a:rPr>
              <a:t>hội tụ </a:t>
            </a:r>
            <a:r>
              <a:rPr lang="vi-VN" sz="3200" b="1" dirty="0">
                <a:solidFill>
                  <a:prstClr val="black"/>
                </a:solidFill>
                <a:latin typeface="+mn-lt"/>
              </a:rPr>
              <a:t>từ đèn phát ra thì ta phải xoay pha đèn để cho bóng đèn </a:t>
            </a:r>
            <a:r>
              <a:rPr lang="vi-VN" sz="3200" b="1" dirty="0">
                <a:solidFill>
                  <a:srgbClr val="FF0000"/>
                </a:solidFill>
                <a:latin typeface="+mn-lt"/>
              </a:rPr>
              <a:t>ra xa gương.</a:t>
            </a:r>
          </a:p>
        </p:txBody>
      </p:sp>
    </p:spTree>
    <p:extLst>
      <p:ext uri="{BB962C8B-B14F-4D97-AF65-F5344CB8AC3E}">
        <p14:creationId xmlns="" xmlns:p14="http://schemas.microsoft.com/office/powerpoint/2010/main" val="40599339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heckerboard(across)">
                                      <p:cBhvr>
                                        <p:cTn id="7" dur="500"/>
                                        <p:tgtEl>
                                          <p:spTgt spid="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0-#ppt_w/2"/>
                                          </p:val>
                                        </p:tav>
                                        <p:tav tm="100000">
                                          <p:val>
                                            <p:strVal val="#ppt_x"/>
                                          </p:val>
                                        </p:tav>
                                      </p:tavLst>
                                    </p:anim>
                                    <p:anim calcmode="lin" valueType="num">
                                      <p:cBhvr additive="base">
                                        <p:cTn id="13" dur="500" fill="hold"/>
                                        <p:tgtEl>
                                          <p:spTgt spid="39"/>
                                        </p:tgtEl>
                                        <p:attrNameLst>
                                          <p:attrName>ppt_y</p:attrName>
                                        </p:attrNameLst>
                                      </p:cBhvr>
                                      <p:tavLst>
                                        <p:tav tm="0">
                                          <p:val>
                                            <p:strVal val="#ppt_y"/>
                                          </p:val>
                                        </p:tav>
                                        <p:tav tm="100000">
                                          <p:val>
                                            <p:strVal val="#ppt_y"/>
                                          </p:val>
                                        </p:tav>
                                      </p:tavLst>
                                    </p:anim>
                                  </p:childTnLst>
                                </p:cTn>
                              </p:par>
                              <p:par>
                                <p:cTn id="14" presetID="3" presetClass="exit" presetSubtype="10" fill="hold" nodeType="withEffect">
                                  <p:stCondLst>
                                    <p:cond delay="0"/>
                                  </p:stCondLst>
                                  <p:childTnLst>
                                    <p:animEffect transition="out" filter="blinds(horizontal)">
                                      <p:cBhvr>
                                        <p:cTn id="15" dur="500"/>
                                        <p:tgtEl>
                                          <p:spTgt spid="38"/>
                                        </p:tgtEl>
                                      </p:cBhvr>
                                    </p:animEffect>
                                    <p:set>
                                      <p:cBhvr>
                                        <p:cTn id="16"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Picture2"/>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381000" y="457200"/>
            <a:ext cx="11557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0596" name="Text Box 4"/>
          <p:cNvSpPr txBox="1">
            <a:spLocks noChangeArrowheads="1"/>
          </p:cNvSpPr>
          <p:nvPr/>
        </p:nvSpPr>
        <p:spPr bwMode="auto">
          <a:xfrm>
            <a:off x="609600" y="1295400"/>
            <a:ext cx="7772400" cy="45243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vi-VN" sz="3600" dirty="0">
                <a:solidFill>
                  <a:srgbClr val="0000FF"/>
                </a:solidFill>
                <a:latin typeface="+mn-lt"/>
              </a:rPr>
              <a:t>* Ảnh ảo tạo bởi gương cầu lõm lớn hơn vật .</a:t>
            </a:r>
          </a:p>
          <a:p>
            <a:pPr eaLnBrk="1" fontAlgn="base" hangingPunct="1">
              <a:spcBef>
                <a:spcPct val="0"/>
              </a:spcBef>
              <a:spcAft>
                <a:spcPct val="0"/>
              </a:spcAft>
            </a:pPr>
            <a:r>
              <a:rPr lang="vi-VN" sz="3600" dirty="0">
                <a:solidFill>
                  <a:srgbClr val="0000FF"/>
                </a:solidFill>
                <a:latin typeface="+mn-lt"/>
              </a:rPr>
              <a:t>* Gương cầu lõm có tác dụng biến đổi chùm tia sáng tới song song thành một chùm tia phản xạ hội tụ vào một điểm và ngược lại , biến đổi chùm tia tới phân kỳ thích hợp thành một chùm tia phản xạ song song .</a:t>
            </a:r>
          </a:p>
        </p:txBody>
      </p:sp>
    </p:spTree>
    <p:extLst>
      <p:ext uri="{BB962C8B-B14F-4D97-AF65-F5344CB8AC3E}">
        <p14:creationId xmlns="" xmlns:p14="http://schemas.microsoft.com/office/powerpoint/2010/main" val="1467246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0596">
                                            <p:txEl>
                                              <p:pRg st="0" end="0"/>
                                            </p:txEl>
                                          </p:spTgt>
                                        </p:tgtEl>
                                        <p:attrNameLst>
                                          <p:attrName>style.visibility</p:attrName>
                                        </p:attrNameLst>
                                      </p:cBhvr>
                                      <p:to>
                                        <p:strVal val="visible"/>
                                      </p:to>
                                    </p:set>
                                    <p:anim calcmode="lin" valueType="num">
                                      <p:cBhvr additive="base">
                                        <p:cTn id="7" dur="500" fill="hold"/>
                                        <p:tgtEl>
                                          <p:spTgt spid="1105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5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0596">
                                            <p:txEl>
                                              <p:pRg st="1" end="1"/>
                                            </p:txEl>
                                          </p:spTgt>
                                        </p:tgtEl>
                                        <p:attrNameLst>
                                          <p:attrName>style.visibility</p:attrName>
                                        </p:attrNameLst>
                                      </p:cBhvr>
                                      <p:to>
                                        <p:strVal val="visible"/>
                                      </p:to>
                                    </p:set>
                                    <p:anim calcmode="lin" valueType="num">
                                      <p:cBhvr additive="base">
                                        <p:cTn id="13" dur="500" fill="hold"/>
                                        <p:tgtEl>
                                          <p:spTgt spid="11059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059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304800" y="838200"/>
            <a:ext cx="8229600" cy="1782763"/>
          </a:xfrm>
        </p:spPr>
        <p:txBody>
          <a:bodyPr/>
          <a:lstStyle/>
          <a:p>
            <a:pPr algn="l" eaLnBrk="1" hangingPunct="1"/>
            <a:r>
              <a:rPr lang="vi-VN" sz="3200" dirty="0" smtClean="0">
                <a:solidFill>
                  <a:srgbClr val="0000FF"/>
                </a:solidFill>
              </a:rPr>
              <a:t>Mặt Trời là một nguồn năng lượng. Sử dụng năng lượng Mặt Trời là một yêu cầu cấp thiết nhằm giảm thiểu việc sử dụng năng lượng hóa thạch (tiết kiệm tài nguyên, bảo vệ môi trường) </a:t>
            </a:r>
            <a:endParaRPr lang="en-US" sz="3200" dirty="0" smtClean="0">
              <a:solidFill>
                <a:srgbClr val="0000FF"/>
              </a:solidFill>
              <a:latin typeface="VNI-Times" pitchFamily="2" charset="0"/>
            </a:endParaRPr>
          </a:p>
        </p:txBody>
      </p:sp>
      <p:sp>
        <p:nvSpPr>
          <p:cNvPr id="113667" name="Rectangle 3"/>
          <p:cNvSpPr>
            <a:spLocks noGrp="1" noChangeArrowheads="1"/>
          </p:cNvSpPr>
          <p:nvPr>
            <p:ph idx="1"/>
          </p:nvPr>
        </p:nvSpPr>
        <p:spPr>
          <a:xfrm>
            <a:off x="304800" y="3048000"/>
            <a:ext cx="8229600" cy="1981200"/>
          </a:xfrm>
        </p:spPr>
        <p:txBody>
          <a:bodyPr/>
          <a:lstStyle/>
          <a:p>
            <a:pPr eaLnBrk="1" hangingPunct="1">
              <a:buFont typeface="Arial" charset="0"/>
              <a:buNone/>
            </a:pPr>
            <a:r>
              <a:rPr lang="vi-VN" dirty="0" smtClean="0"/>
              <a:t>Một cách sử dụng năng lượng Mặt Trời đó</a:t>
            </a:r>
            <a:r>
              <a:rPr lang="en-US" dirty="0" smtClean="0"/>
              <a:t> </a:t>
            </a:r>
            <a:r>
              <a:rPr lang="vi-VN" dirty="0" smtClean="0"/>
              <a:t>là:</a:t>
            </a:r>
          </a:p>
          <a:p>
            <a:pPr eaLnBrk="1" hangingPunct="1"/>
            <a:r>
              <a:rPr lang="vi-VN" dirty="0" smtClean="0"/>
              <a:t>Sử dụng gương cầu lõm có kích thước lớn tập trung ánh sáng Mặt Trời vào một điểm (để đun nước, nấu chảy kim loại )</a:t>
            </a:r>
          </a:p>
        </p:txBody>
      </p:sp>
    </p:spTree>
    <p:extLst>
      <p:ext uri="{BB962C8B-B14F-4D97-AF65-F5344CB8AC3E}">
        <p14:creationId xmlns="" xmlns:p14="http://schemas.microsoft.com/office/powerpoint/2010/main" val="2164185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666"/>
                                        </p:tgtEl>
                                        <p:attrNameLst>
                                          <p:attrName>style.visibility</p:attrName>
                                        </p:attrNameLst>
                                      </p:cBhvr>
                                      <p:to>
                                        <p:strVal val="visible"/>
                                      </p:to>
                                    </p:set>
                                    <p:animEffect transition="in" filter="fade">
                                      <p:cBhvr>
                                        <p:cTn id="7" dur="2000"/>
                                        <p:tgtEl>
                                          <p:spTgt spid="1136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3667">
                                            <p:txEl>
                                              <p:pRg st="0" end="0"/>
                                            </p:txEl>
                                          </p:spTgt>
                                        </p:tgtEl>
                                        <p:attrNameLst>
                                          <p:attrName>style.visibility</p:attrName>
                                        </p:attrNameLst>
                                      </p:cBhvr>
                                      <p:to>
                                        <p:strVal val="visible"/>
                                      </p:to>
                                    </p:set>
                                    <p:animEffect transition="in" filter="fade">
                                      <p:cBhvr>
                                        <p:cTn id="12" dur="2000"/>
                                        <p:tgtEl>
                                          <p:spTgt spid="113667">
                                            <p:txEl>
                                              <p:pRg st="0" end="0"/>
                                            </p:txEl>
                                          </p:spTgt>
                                        </p:tgtEl>
                                      </p:cBhvr>
                                    </p:animEffect>
                                  </p:childTnLst>
                                </p:cTn>
                              </p:par>
                            </p:childTnLst>
                          </p:cTn>
                        </p:par>
                        <p:par>
                          <p:cTn id="13" fill="hold" nodeType="afterGroup">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13667">
                                            <p:txEl>
                                              <p:pRg st="1" end="1"/>
                                            </p:txEl>
                                          </p:spTgt>
                                        </p:tgtEl>
                                        <p:attrNameLst>
                                          <p:attrName>style.visibility</p:attrName>
                                        </p:attrNameLst>
                                      </p:cBhvr>
                                      <p:to>
                                        <p:strVal val="visible"/>
                                      </p:to>
                                    </p:set>
                                    <p:animEffect transition="in" filter="fade">
                                      <p:cBhvr>
                                        <p:cTn id="16" dur="2000"/>
                                        <p:tgtEl>
                                          <p:spTgt spid="1136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p:bldP spid="11366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u"/>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81000" y="304800"/>
            <a:ext cx="3962400" cy="2971800"/>
          </a:xfrm>
          <a:prstGeom prst="rect">
            <a:avLst/>
          </a:prstGeom>
          <a:noFill/>
          <a:ln w="9525">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pic>
        <p:nvPicPr>
          <p:cNvPr id="26627" name="Picture 5" descr="untitleds"/>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46075" y="3451225"/>
            <a:ext cx="3962400" cy="2836863"/>
          </a:xfrm>
          <a:prstGeom prst="rect">
            <a:avLst/>
          </a:prstGeom>
          <a:noFill/>
          <a:ln w="9525">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pic>
        <p:nvPicPr>
          <p:cNvPr id="26628" name="Picture 6" descr="Parabolic-solar-cooke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537075" y="381000"/>
            <a:ext cx="4302125" cy="5867400"/>
          </a:xfrm>
          <a:prstGeom prst="rect">
            <a:avLst/>
          </a:prstGeom>
          <a:noFill/>
          <a:ln w="9525">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165246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81000" y="157163"/>
            <a:ext cx="8229600" cy="2228850"/>
          </a:xfrm>
          <a:prstGeom prst="rect">
            <a:avLst/>
          </a:prstGeom>
          <a:noFill/>
          <a:ln w="9525">
            <a:noFill/>
            <a:miter lim="800000"/>
            <a:headEnd/>
            <a:tailEnd/>
          </a:ln>
          <a:effectLst/>
        </p:spPr>
        <p:txBody>
          <a:bodyPr>
            <a:spAutoFit/>
          </a:bodyPr>
          <a:lstStyle/>
          <a:p>
            <a:pPr>
              <a:spcBef>
                <a:spcPct val="50000"/>
              </a:spcBef>
            </a:pPr>
            <a:r>
              <a:rPr lang="en-US" sz="2800">
                <a:solidFill>
                  <a:srgbClr val="FF3300"/>
                </a:solidFill>
                <a:latin typeface="Times New Roman" pitchFamily="18" charset="0"/>
                <a:cs typeface="Times New Roman" pitchFamily="18" charset="0"/>
              </a:rPr>
              <a:t>Câu 1</a:t>
            </a:r>
            <a:r>
              <a:rPr lang="en-US" sz="2800">
                <a:solidFill>
                  <a:srgbClr val="3333FF"/>
                </a:solidFill>
                <a:latin typeface="Times New Roman" pitchFamily="18" charset="0"/>
                <a:cs typeface="Times New Roman" pitchFamily="18" charset="0"/>
              </a:rPr>
              <a:t>: Ảnh của vật tạo bởi gương cầu lõm (khi đặt vật gần sát gương) là:</a:t>
            </a:r>
          </a:p>
          <a:p>
            <a:pPr>
              <a:spcBef>
                <a:spcPct val="50000"/>
              </a:spcBef>
            </a:pPr>
            <a:r>
              <a:rPr lang="en-US" sz="2800">
                <a:solidFill>
                  <a:srgbClr val="008000"/>
                </a:solidFill>
                <a:latin typeface="Times New Roman" pitchFamily="18" charset="0"/>
                <a:cs typeface="Times New Roman" pitchFamily="18" charset="0"/>
              </a:rPr>
              <a:t>A. Ảnh ảo, lớn hơn vật.           C. Ảnh ảo, nhỏ hơn vật.</a:t>
            </a:r>
          </a:p>
          <a:p>
            <a:pPr>
              <a:spcBef>
                <a:spcPct val="50000"/>
              </a:spcBef>
            </a:pPr>
            <a:r>
              <a:rPr lang="en-US" sz="2800">
                <a:solidFill>
                  <a:srgbClr val="008000"/>
                </a:solidFill>
                <a:latin typeface="Times New Roman" pitchFamily="18" charset="0"/>
                <a:cs typeface="Times New Roman" pitchFamily="18" charset="0"/>
              </a:rPr>
              <a:t>B. Ảnh ảo, lớn bằng vật.         D. Ảnh thật, lớn bằng vật.</a:t>
            </a:r>
          </a:p>
        </p:txBody>
      </p:sp>
      <p:sp>
        <p:nvSpPr>
          <p:cNvPr id="19459" name="Oval 3"/>
          <p:cNvSpPr>
            <a:spLocks noChangeArrowheads="1"/>
          </p:cNvSpPr>
          <p:nvPr/>
        </p:nvSpPr>
        <p:spPr bwMode="auto">
          <a:xfrm>
            <a:off x="381000" y="1271588"/>
            <a:ext cx="457200" cy="533400"/>
          </a:xfrm>
          <a:prstGeom prst="ellipse">
            <a:avLst/>
          </a:prstGeom>
          <a:noFill/>
          <a:ln w="38100">
            <a:solidFill>
              <a:srgbClr val="FF0000"/>
            </a:solidFill>
            <a:round/>
            <a:headEnd/>
            <a:tailEnd/>
          </a:ln>
          <a:effectLst/>
        </p:spPr>
        <p:txBody>
          <a:bodyPr wrap="none" anchor="ctr"/>
          <a:lstStyle/>
          <a:p>
            <a:endParaRPr lang="en-US"/>
          </a:p>
        </p:txBody>
      </p:sp>
      <p:sp>
        <p:nvSpPr>
          <p:cNvPr id="19460" name="Text Box 4"/>
          <p:cNvSpPr txBox="1">
            <a:spLocks noChangeArrowheads="1"/>
          </p:cNvSpPr>
          <p:nvPr/>
        </p:nvSpPr>
        <p:spPr bwMode="auto">
          <a:xfrm>
            <a:off x="280988" y="2281238"/>
            <a:ext cx="8229600" cy="2228850"/>
          </a:xfrm>
          <a:prstGeom prst="rect">
            <a:avLst/>
          </a:prstGeom>
          <a:noFill/>
          <a:ln w="9525">
            <a:noFill/>
            <a:miter lim="800000"/>
            <a:headEnd/>
            <a:tailEnd/>
          </a:ln>
          <a:effectLst/>
        </p:spPr>
        <p:txBody>
          <a:bodyPr>
            <a:spAutoFit/>
          </a:bodyPr>
          <a:lstStyle/>
          <a:p>
            <a:pPr>
              <a:spcBef>
                <a:spcPct val="50000"/>
              </a:spcBef>
            </a:pPr>
            <a:r>
              <a:rPr lang="en-US" sz="2800">
                <a:solidFill>
                  <a:srgbClr val="FF3300"/>
                </a:solidFill>
                <a:latin typeface="Times New Roman" pitchFamily="18" charset="0"/>
                <a:cs typeface="Times New Roman" pitchFamily="18" charset="0"/>
              </a:rPr>
              <a:t>Câu 2</a:t>
            </a:r>
            <a:r>
              <a:rPr lang="en-US" sz="2800">
                <a:solidFill>
                  <a:srgbClr val="3333FF"/>
                </a:solidFill>
                <a:latin typeface="Times New Roman" pitchFamily="18" charset="0"/>
                <a:cs typeface="Times New Roman" pitchFamily="18" charset="0"/>
              </a:rPr>
              <a:t>: Chiếu một chùm tia tới song song lên một gương cầu lõm ta thu được một chùm tia phản xạ:</a:t>
            </a:r>
          </a:p>
          <a:p>
            <a:pPr>
              <a:spcBef>
                <a:spcPct val="50000"/>
              </a:spcBef>
            </a:pPr>
            <a:r>
              <a:rPr lang="en-US" sz="2800">
                <a:solidFill>
                  <a:srgbClr val="008000"/>
                </a:solidFill>
                <a:latin typeface="Times New Roman" pitchFamily="18" charset="0"/>
                <a:cs typeface="Times New Roman" pitchFamily="18" charset="0"/>
              </a:rPr>
              <a:t>A. Song song.           C. Hội tụ.</a:t>
            </a:r>
          </a:p>
          <a:p>
            <a:pPr>
              <a:spcBef>
                <a:spcPct val="50000"/>
              </a:spcBef>
            </a:pPr>
            <a:r>
              <a:rPr lang="en-US" sz="2800">
                <a:solidFill>
                  <a:srgbClr val="008000"/>
                </a:solidFill>
                <a:latin typeface="Times New Roman" pitchFamily="18" charset="0"/>
                <a:cs typeface="Times New Roman" pitchFamily="18" charset="0"/>
              </a:rPr>
              <a:t>B. Phân kỳ.               D. Không truyền theo đường nào.</a:t>
            </a:r>
          </a:p>
        </p:txBody>
      </p:sp>
      <p:sp>
        <p:nvSpPr>
          <p:cNvPr id="19461" name="Text Box 5"/>
          <p:cNvSpPr txBox="1">
            <a:spLocks noChangeArrowheads="1"/>
          </p:cNvSpPr>
          <p:nvPr/>
        </p:nvSpPr>
        <p:spPr bwMode="auto">
          <a:xfrm>
            <a:off x="304800" y="4443413"/>
            <a:ext cx="8229600" cy="2228850"/>
          </a:xfrm>
          <a:prstGeom prst="rect">
            <a:avLst/>
          </a:prstGeom>
          <a:noFill/>
          <a:ln w="9525">
            <a:noFill/>
            <a:miter lim="800000"/>
            <a:headEnd/>
            <a:tailEnd/>
          </a:ln>
          <a:effectLst/>
        </p:spPr>
        <p:txBody>
          <a:bodyPr>
            <a:spAutoFit/>
          </a:bodyPr>
          <a:lstStyle/>
          <a:p>
            <a:pPr>
              <a:spcBef>
                <a:spcPct val="50000"/>
              </a:spcBef>
            </a:pPr>
            <a:r>
              <a:rPr lang="en-US" sz="2800">
                <a:solidFill>
                  <a:srgbClr val="FF3300"/>
                </a:solidFill>
                <a:latin typeface="Times New Roman" pitchFamily="18" charset="0"/>
                <a:cs typeface="Times New Roman" pitchFamily="18" charset="0"/>
              </a:rPr>
              <a:t>Câu 3</a:t>
            </a:r>
            <a:r>
              <a:rPr lang="en-US" sz="2800">
                <a:solidFill>
                  <a:srgbClr val="3333FF"/>
                </a:solidFill>
                <a:latin typeface="Times New Roman" pitchFamily="18" charset="0"/>
                <a:cs typeface="Times New Roman" pitchFamily="18" charset="0"/>
              </a:rPr>
              <a:t>: Chiếu một chùm tia tới phân kỳ thích hợp lên một gương cầu lõm ta thu được một chùm tia phản xạ:</a:t>
            </a:r>
          </a:p>
          <a:p>
            <a:pPr>
              <a:spcBef>
                <a:spcPct val="50000"/>
              </a:spcBef>
            </a:pPr>
            <a:r>
              <a:rPr lang="en-US" sz="2800">
                <a:solidFill>
                  <a:srgbClr val="008000"/>
                </a:solidFill>
                <a:latin typeface="Times New Roman" pitchFamily="18" charset="0"/>
                <a:cs typeface="Times New Roman" pitchFamily="18" charset="0"/>
              </a:rPr>
              <a:t>A. Song song.           C. Hội tụ.</a:t>
            </a:r>
          </a:p>
          <a:p>
            <a:pPr>
              <a:spcBef>
                <a:spcPct val="50000"/>
              </a:spcBef>
            </a:pPr>
            <a:r>
              <a:rPr lang="en-US" sz="2800">
                <a:solidFill>
                  <a:srgbClr val="008000"/>
                </a:solidFill>
                <a:latin typeface="Times New Roman" pitchFamily="18" charset="0"/>
                <a:cs typeface="Times New Roman" pitchFamily="18" charset="0"/>
              </a:rPr>
              <a:t>B. Phân kỳ.               D. Không truyền theo đường nào.</a:t>
            </a:r>
          </a:p>
        </p:txBody>
      </p:sp>
      <p:sp>
        <p:nvSpPr>
          <p:cNvPr id="19462" name="Oval 6"/>
          <p:cNvSpPr>
            <a:spLocks noChangeArrowheads="1"/>
          </p:cNvSpPr>
          <p:nvPr/>
        </p:nvSpPr>
        <p:spPr bwMode="auto">
          <a:xfrm>
            <a:off x="3276600" y="3352800"/>
            <a:ext cx="457200" cy="533400"/>
          </a:xfrm>
          <a:prstGeom prst="ellipse">
            <a:avLst/>
          </a:prstGeom>
          <a:noFill/>
          <a:ln w="38100">
            <a:solidFill>
              <a:srgbClr val="FF0000"/>
            </a:solidFill>
            <a:round/>
            <a:headEnd/>
            <a:tailEnd/>
          </a:ln>
          <a:effectLst/>
        </p:spPr>
        <p:txBody>
          <a:bodyPr wrap="none" anchor="ctr"/>
          <a:lstStyle/>
          <a:p>
            <a:endParaRPr lang="en-US"/>
          </a:p>
        </p:txBody>
      </p:sp>
      <p:sp>
        <p:nvSpPr>
          <p:cNvPr id="19463" name="Oval 7"/>
          <p:cNvSpPr>
            <a:spLocks noChangeArrowheads="1"/>
          </p:cNvSpPr>
          <p:nvPr/>
        </p:nvSpPr>
        <p:spPr bwMode="auto">
          <a:xfrm>
            <a:off x="319088" y="5481638"/>
            <a:ext cx="457200" cy="533400"/>
          </a:xfrm>
          <a:prstGeom prst="ellipse">
            <a:avLst/>
          </a:prstGeom>
          <a:noFill/>
          <a:ln w="38100">
            <a:solidFill>
              <a:srgbClr val="FF0000"/>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500" fill="hold"/>
                                        <p:tgtEl>
                                          <p:spTgt spid="19458"/>
                                        </p:tgtEl>
                                        <p:attrNameLst>
                                          <p:attrName>ppt_w</p:attrName>
                                        </p:attrNameLst>
                                      </p:cBhvr>
                                      <p:tavLst>
                                        <p:tav tm="0">
                                          <p:val>
                                            <p:strVal val="#ppt_w*0.70"/>
                                          </p:val>
                                        </p:tav>
                                        <p:tav tm="100000">
                                          <p:val>
                                            <p:strVal val="#ppt_w"/>
                                          </p:val>
                                        </p:tav>
                                      </p:tavLst>
                                    </p:anim>
                                    <p:anim calcmode="lin" valueType="num">
                                      <p:cBhvr>
                                        <p:cTn id="8" dur="500" fill="hold"/>
                                        <p:tgtEl>
                                          <p:spTgt spid="19458"/>
                                        </p:tgtEl>
                                        <p:attrNameLst>
                                          <p:attrName>ppt_h</p:attrName>
                                        </p:attrNameLst>
                                      </p:cBhvr>
                                      <p:tavLst>
                                        <p:tav tm="0">
                                          <p:val>
                                            <p:strVal val="#ppt_h"/>
                                          </p:val>
                                        </p:tav>
                                        <p:tav tm="100000">
                                          <p:val>
                                            <p:strVal val="#ppt_h"/>
                                          </p:val>
                                        </p:tav>
                                      </p:tavLst>
                                    </p:anim>
                                    <p:animEffect transition="in" filter="fade">
                                      <p:cBhvr>
                                        <p:cTn id="9" dur="500"/>
                                        <p:tgtEl>
                                          <p:spTgt spid="1945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9459"/>
                                        </p:tgtEl>
                                        <p:attrNameLst>
                                          <p:attrName>style.visibility</p:attrName>
                                        </p:attrNameLst>
                                      </p:cBhvr>
                                      <p:to>
                                        <p:strVal val="visible"/>
                                      </p:to>
                                    </p:set>
                                    <p:anim calcmode="lin" valueType="num">
                                      <p:cBhvr>
                                        <p:cTn id="14" dur="500" fill="hold"/>
                                        <p:tgtEl>
                                          <p:spTgt spid="19459"/>
                                        </p:tgtEl>
                                        <p:attrNameLst>
                                          <p:attrName>ppt_w</p:attrName>
                                        </p:attrNameLst>
                                      </p:cBhvr>
                                      <p:tavLst>
                                        <p:tav tm="0">
                                          <p:val>
                                            <p:strVal val="#ppt_w*0.70"/>
                                          </p:val>
                                        </p:tav>
                                        <p:tav tm="100000">
                                          <p:val>
                                            <p:strVal val="#ppt_w"/>
                                          </p:val>
                                        </p:tav>
                                      </p:tavLst>
                                    </p:anim>
                                    <p:anim calcmode="lin" valueType="num">
                                      <p:cBhvr>
                                        <p:cTn id="15" dur="500" fill="hold"/>
                                        <p:tgtEl>
                                          <p:spTgt spid="19459"/>
                                        </p:tgtEl>
                                        <p:attrNameLst>
                                          <p:attrName>ppt_h</p:attrName>
                                        </p:attrNameLst>
                                      </p:cBhvr>
                                      <p:tavLst>
                                        <p:tav tm="0">
                                          <p:val>
                                            <p:strVal val="#ppt_h"/>
                                          </p:val>
                                        </p:tav>
                                        <p:tav tm="100000">
                                          <p:val>
                                            <p:strVal val="#ppt_h"/>
                                          </p:val>
                                        </p:tav>
                                      </p:tavLst>
                                    </p:anim>
                                    <p:animEffect transition="in" filter="fade">
                                      <p:cBhvr>
                                        <p:cTn id="16" dur="500"/>
                                        <p:tgtEl>
                                          <p:spTgt spid="19459"/>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9460"/>
                                        </p:tgtEl>
                                        <p:attrNameLst>
                                          <p:attrName>style.visibility</p:attrName>
                                        </p:attrNameLst>
                                      </p:cBhvr>
                                      <p:to>
                                        <p:strVal val="visible"/>
                                      </p:to>
                                    </p:set>
                                    <p:anim calcmode="lin" valueType="num">
                                      <p:cBhvr>
                                        <p:cTn id="21" dur="500" fill="hold"/>
                                        <p:tgtEl>
                                          <p:spTgt spid="19460"/>
                                        </p:tgtEl>
                                        <p:attrNameLst>
                                          <p:attrName>ppt_w</p:attrName>
                                        </p:attrNameLst>
                                      </p:cBhvr>
                                      <p:tavLst>
                                        <p:tav tm="0">
                                          <p:val>
                                            <p:strVal val="#ppt_w*0.70"/>
                                          </p:val>
                                        </p:tav>
                                        <p:tav tm="100000">
                                          <p:val>
                                            <p:strVal val="#ppt_w"/>
                                          </p:val>
                                        </p:tav>
                                      </p:tavLst>
                                    </p:anim>
                                    <p:anim calcmode="lin" valueType="num">
                                      <p:cBhvr>
                                        <p:cTn id="22" dur="500" fill="hold"/>
                                        <p:tgtEl>
                                          <p:spTgt spid="19460"/>
                                        </p:tgtEl>
                                        <p:attrNameLst>
                                          <p:attrName>ppt_h</p:attrName>
                                        </p:attrNameLst>
                                      </p:cBhvr>
                                      <p:tavLst>
                                        <p:tav tm="0">
                                          <p:val>
                                            <p:strVal val="#ppt_h"/>
                                          </p:val>
                                        </p:tav>
                                        <p:tav tm="100000">
                                          <p:val>
                                            <p:strVal val="#ppt_h"/>
                                          </p:val>
                                        </p:tav>
                                      </p:tavLst>
                                    </p:anim>
                                    <p:animEffect transition="in" filter="fade">
                                      <p:cBhvr>
                                        <p:cTn id="23" dur="500"/>
                                        <p:tgtEl>
                                          <p:spTgt spid="19460"/>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9462"/>
                                        </p:tgtEl>
                                        <p:attrNameLst>
                                          <p:attrName>style.visibility</p:attrName>
                                        </p:attrNameLst>
                                      </p:cBhvr>
                                      <p:to>
                                        <p:strVal val="visible"/>
                                      </p:to>
                                    </p:set>
                                    <p:anim calcmode="lin" valueType="num">
                                      <p:cBhvr>
                                        <p:cTn id="28" dur="500" fill="hold"/>
                                        <p:tgtEl>
                                          <p:spTgt spid="19462"/>
                                        </p:tgtEl>
                                        <p:attrNameLst>
                                          <p:attrName>ppt_w</p:attrName>
                                        </p:attrNameLst>
                                      </p:cBhvr>
                                      <p:tavLst>
                                        <p:tav tm="0">
                                          <p:val>
                                            <p:strVal val="#ppt_w*0.70"/>
                                          </p:val>
                                        </p:tav>
                                        <p:tav tm="100000">
                                          <p:val>
                                            <p:strVal val="#ppt_w"/>
                                          </p:val>
                                        </p:tav>
                                      </p:tavLst>
                                    </p:anim>
                                    <p:anim calcmode="lin" valueType="num">
                                      <p:cBhvr>
                                        <p:cTn id="29" dur="500" fill="hold"/>
                                        <p:tgtEl>
                                          <p:spTgt spid="19462"/>
                                        </p:tgtEl>
                                        <p:attrNameLst>
                                          <p:attrName>ppt_h</p:attrName>
                                        </p:attrNameLst>
                                      </p:cBhvr>
                                      <p:tavLst>
                                        <p:tav tm="0">
                                          <p:val>
                                            <p:strVal val="#ppt_h"/>
                                          </p:val>
                                        </p:tav>
                                        <p:tav tm="100000">
                                          <p:val>
                                            <p:strVal val="#ppt_h"/>
                                          </p:val>
                                        </p:tav>
                                      </p:tavLst>
                                    </p:anim>
                                    <p:animEffect transition="in" filter="fade">
                                      <p:cBhvr>
                                        <p:cTn id="30" dur="500"/>
                                        <p:tgtEl>
                                          <p:spTgt spid="19462"/>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9461"/>
                                        </p:tgtEl>
                                        <p:attrNameLst>
                                          <p:attrName>style.visibility</p:attrName>
                                        </p:attrNameLst>
                                      </p:cBhvr>
                                      <p:to>
                                        <p:strVal val="visible"/>
                                      </p:to>
                                    </p:set>
                                    <p:anim calcmode="lin" valueType="num">
                                      <p:cBhvr>
                                        <p:cTn id="35" dur="500" fill="hold"/>
                                        <p:tgtEl>
                                          <p:spTgt spid="19461"/>
                                        </p:tgtEl>
                                        <p:attrNameLst>
                                          <p:attrName>ppt_w</p:attrName>
                                        </p:attrNameLst>
                                      </p:cBhvr>
                                      <p:tavLst>
                                        <p:tav tm="0">
                                          <p:val>
                                            <p:strVal val="#ppt_w*0.70"/>
                                          </p:val>
                                        </p:tav>
                                        <p:tav tm="100000">
                                          <p:val>
                                            <p:strVal val="#ppt_w"/>
                                          </p:val>
                                        </p:tav>
                                      </p:tavLst>
                                    </p:anim>
                                    <p:anim calcmode="lin" valueType="num">
                                      <p:cBhvr>
                                        <p:cTn id="36" dur="500" fill="hold"/>
                                        <p:tgtEl>
                                          <p:spTgt spid="19461"/>
                                        </p:tgtEl>
                                        <p:attrNameLst>
                                          <p:attrName>ppt_h</p:attrName>
                                        </p:attrNameLst>
                                      </p:cBhvr>
                                      <p:tavLst>
                                        <p:tav tm="0">
                                          <p:val>
                                            <p:strVal val="#ppt_h"/>
                                          </p:val>
                                        </p:tav>
                                        <p:tav tm="100000">
                                          <p:val>
                                            <p:strVal val="#ppt_h"/>
                                          </p:val>
                                        </p:tav>
                                      </p:tavLst>
                                    </p:anim>
                                    <p:animEffect transition="in" filter="fade">
                                      <p:cBhvr>
                                        <p:cTn id="37" dur="500"/>
                                        <p:tgtEl>
                                          <p:spTgt spid="19461"/>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9463"/>
                                        </p:tgtEl>
                                        <p:attrNameLst>
                                          <p:attrName>style.visibility</p:attrName>
                                        </p:attrNameLst>
                                      </p:cBhvr>
                                      <p:to>
                                        <p:strVal val="visible"/>
                                      </p:to>
                                    </p:set>
                                    <p:anim calcmode="lin" valueType="num">
                                      <p:cBhvr>
                                        <p:cTn id="42" dur="500" fill="hold"/>
                                        <p:tgtEl>
                                          <p:spTgt spid="19463"/>
                                        </p:tgtEl>
                                        <p:attrNameLst>
                                          <p:attrName>ppt_w</p:attrName>
                                        </p:attrNameLst>
                                      </p:cBhvr>
                                      <p:tavLst>
                                        <p:tav tm="0">
                                          <p:val>
                                            <p:strVal val="#ppt_w*0.70"/>
                                          </p:val>
                                        </p:tav>
                                        <p:tav tm="100000">
                                          <p:val>
                                            <p:strVal val="#ppt_w"/>
                                          </p:val>
                                        </p:tav>
                                      </p:tavLst>
                                    </p:anim>
                                    <p:anim calcmode="lin" valueType="num">
                                      <p:cBhvr>
                                        <p:cTn id="43" dur="500" fill="hold"/>
                                        <p:tgtEl>
                                          <p:spTgt spid="19463"/>
                                        </p:tgtEl>
                                        <p:attrNameLst>
                                          <p:attrName>ppt_h</p:attrName>
                                        </p:attrNameLst>
                                      </p:cBhvr>
                                      <p:tavLst>
                                        <p:tav tm="0">
                                          <p:val>
                                            <p:strVal val="#ppt_h"/>
                                          </p:val>
                                        </p:tav>
                                        <p:tav tm="100000">
                                          <p:val>
                                            <p:strVal val="#ppt_h"/>
                                          </p:val>
                                        </p:tav>
                                      </p:tavLst>
                                    </p:anim>
                                    <p:animEffect transition="in" filter="fade">
                                      <p:cBhvr>
                                        <p:cTn id="44" dur="5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animBg="1"/>
      <p:bldP spid="19460" grpId="0"/>
      <p:bldP spid="19461" grpId="0"/>
      <p:bldP spid="19462" grpId="0" animBg="1"/>
      <p:bldP spid="194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convexconcave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62000" y="1219200"/>
            <a:ext cx="7696200" cy="3846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699" name="Rectangle 5"/>
          <p:cNvSpPr>
            <a:spLocks noChangeArrowheads="1"/>
          </p:cNvSpPr>
          <p:nvPr/>
        </p:nvSpPr>
        <p:spPr bwMode="auto">
          <a:xfrm>
            <a:off x="2286000" y="1828800"/>
            <a:ext cx="685800" cy="2743200"/>
          </a:xfrm>
          <a:prstGeom prst="rect">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sz="3600" b="1">
                <a:solidFill>
                  <a:srgbClr val="0000FF"/>
                </a:solidFill>
                <a:latin typeface="Arial" charset="0"/>
              </a:rPr>
              <a:t>A</a:t>
            </a:r>
          </a:p>
        </p:txBody>
      </p:sp>
      <p:sp>
        <p:nvSpPr>
          <p:cNvPr id="29700" name="Rectangle 6"/>
          <p:cNvSpPr>
            <a:spLocks noChangeArrowheads="1"/>
          </p:cNvSpPr>
          <p:nvPr/>
        </p:nvSpPr>
        <p:spPr bwMode="auto">
          <a:xfrm>
            <a:off x="5334000" y="1752600"/>
            <a:ext cx="685800" cy="2895600"/>
          </a:xfrm>
          <a:prstGeom prst="rect">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sz="3600" b="1">
                <a:solidFill>
                  <a:srgbClr val="0000FF"/>
                </a:solidFill>
                <a:latin typeface="Arial" charset="0"/>
              </a:rPr>
              <a:t>B</a:t>
            </a:r>
          </a:p>
        </p:txBody>
      </p:sp>
      <p:sp>
        <p:nvSpPr>
          <p:cNvPr id="29701" name="Text Box 8"/>
          <p:cNvSpPr txBox="1">
            <a:spLocks noChangeArrowheads="1"/>
          </p:cNvSpPr>
          <p:nvPr/>
        </p:nvSpPr>
        <p:spPr bwMode="auto">
          <a:xfrm>
            <a:off x="228600" y="695325"/>
            <a:ext cx="8616461"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dirty="0" smtClean="0">
                <a:solidFill>
                  <a:srgbClr val="0000FF"/>
                </a:solidFill>
                <a:latin typeface="Times New Roman" pitchFamily="18" charset="0"/>
                <a:cs typeface="Times New Roman" pitchFamily="18" charset="0"/>
              </a:rPr>
              <a:t>4</a:t>
            </a:r>
            <a:r>
              <a:rPr lang="vi-VN" sz="2800" dirty="0" smtClean="0">
                <a:solidFill>
                  <a:srgbClr val="0000FF"/>
                </a:solidFill>
                <a:latin typeface="Times New Roman" pitchFamily="18" charset="0"/>
                <a:cs typeface="Times New Roman" pitchFamily="18" charset="0"/>
              </a:rPr>
              <a:t>. </a:t>
            </a:r>
            <a:r>
              <a:rPr lang="vi-VN" sz="2800" dirty="0">
                <a:solidFill>
                  <a:srgbClr val="0000FF"/>
                </a:solidFill>
                <a:latin typeface="Times New Roman" pitchFamily="18" charset="0"/>
                <a:cs typeface="Times New Roman" pitchFamily="18" charset="0"/>
              </a:rPr>
              <a:t>Người đàn ông</a:t>
            </a:r>
            <a:r>
              <a:rPr lang="en-US" sz="2800" dirty="0">
                <a:solidFill>
                  <a:srgbClr val="0000FF"/>
                </a:solidFill>
                <a:latin typeface="Times New Roman" pitchFamily="18" charset="0"/>
                <a:cs typeface="Times New Roman" pitchFamily="18" charset="0"/>
              </a:rPr>
              <a:t> </a:t>
            </a:r>
            <a:r>
              <a:rPr lang="vi-VN" sz="2800" dirty="0">
                <a:solidFill>
                  <a:srgbClr val="0000FF"/>
                </a:solidFill>
                <a:latin typeface="Times New Roman" pitchFamily="18" charset="0"/>
                <a:cs typeface="Times New Roman" pitchFamily="18" charset="0"/>
              </a:rPr>
              <a:t>trong hình </a:t>
            </a:r>
            <a:r>
              <a:rPr lang="en-US" sz="2800" dirty="0">
                <a:solidFill>
                  <a:srgbClr val="0000FF"/>
                </a:solidFill>
                <a:latin typeface="Times New Roman" pitchFamily="18" charset="0"/>
                <a:cs typeface="Times New Roman" pitchFamily="18" charset="0"/>
              </a:rPr>
              <a:t>(bên trái) </a:t>
            </a:r>
            <a:r>
              <a:rPr lang="vi-VN" sz="2800" dirty="0">
                <a:solidFill>
                  <a:srgbClr val="0000FF"/>
                </a:solidFill>
                <a:latin typeface="Times New Roman" pitchFamily="18" charset="0"/>
                <a:cs typeface="Times New Roman" pitchFamily="18" charset="0"/>
              </a:rPr>
              <a:t>đang soi gương gì ?</a:t>
            </a:r>
          </a:p>
        </p:txBody>
      </p:sp>
      <p:sp>
        <p:nvSpPr>
          <p:cNvPr id="8" name="Rectangle 2"/>
          <p:cNvSpPr txBox="1">
            <a:spLocks noChangeArrowheads="1"/>
          </p:cNvSpPr>
          <p:nvPr/>
        </p:nvSpPr>
        <p:spPr bwMode="auto">
          <a:xfrm>
            <a:off x="228600" y="0"/>
            <a:ext cx="2971800" cy="685800"/>
          </a:xfrm>
          <a:prstGeom prst="rect">
            <a:avLst/>
          </a:prstGeom>
          <a:noFill/>
          <a:ln w="9525">
            <a:noFill/>
            <a:miter lim="800000"/>
            <a:headEnd/>
            <a:tailEnd/>
          </a:ln>
        </p:spPr>
        <p:txBody>
          <a:bodyPr anchor="ctr">
            <a:normAutofit/>
          </a:bodyPr>
          <a:lstStyle/>
          <a:p>
            <a:pPr algn="ctr">
              <a:spcBef>
                <a:spcPct val="0"/>
              </a:spcBef>
              <a:defRPr/>
            </a:pPr>
            <a:r>
              <a:rPr lang="en-US" sz="2800" b="1" dirty="0">
                <a:solidFill>
                  <a:prstClr val="black"/>
                </a:solidFill>
              </a:rPr>
              <a:t>Bài tập vận dụng</a:t>
            </a:r>
            <a:endParaRPr lang="en-US" sz="2800" b="1" dirty="0">
              <a:solidFill>
                <a:srgbClr val="0000FF"/>
              </a:solidFill>
              <a:latin typeface="VNI-Times" pitchFamily="2" charset="0"/>
            </a:endParaRPr>
          </a:p>
        </p:txBody>
      </p:sp>
      <p:sp>
        <p:nvSpPr>
          <p:cNvPr id="29703" name="TextBox 10"/>
          <p:cNvSpPr txBox="1">
            <a:spLocks noChangeArrowheads="1"/>
          </p:cNvSpPr>
          <p:nvPr/>
        </p:nvSpPr>
        <p:spPr bwMode="auto">
          <a:xfrm>
            <a:off x="838200" y="4800600"/>
            <a:ext cx="37338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vi-VN" sz="2800" dirty="0">
                <a:solidFill>
                  <a:srgbClr val="FF0000"/>
                </a:solidFill>
                <a:latin typeface="Times New Roman" pitchFamily="18" charset="0"/>
                <a:cs typeface="Times New Roman" pitchFamily="18" charset="0"/>
              </a:rPr>
              <a:t>A là gương:………….</a:t>
            </a:r>
          </a:p>
        </p:txBody>
      </p:sp>
      <p:sp>
        <p:nvSpPr>
          <p:cNvPr id="29704" name="TextBox 11"/>
          <p:cNvSpPr txBox="1">
            <a:spLocks noChangeArrowheads="1"/>
          </p:cNvSpPr>
          <p:nvPr/>
        </p:nvSpPr>
        <p:spPr bwMode="auto">
          <a:xfrm>
            <a:off x="5105400" y="4876800"/>
            <a:ext cx="37338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dirty="0">
                <a:solidFill>
                  <a:srgbClr val="FF0000"/>
                </a:solidFill>
                <a:latin typeface="Times New Roman" pitchFamily="18" charset="0"/>
                <a:cs typeface="Times New Roman" pitchFamily="18" charset="0"/>
              </a:rPr>
              <a:t>B</a:t>
            </a:r>
            <a:r>
              <a:rPr lang="vi-VN" sz="2800" dirty="0">
                <a:solidFill>
                  <a:srgbClr val="FF0000"/>
                </a:solidFill>
                <a:latin typeface="Times New Roman" pitchFamily="18" charset="0"/>
                <a:cs typeface="Times New Roman" pitchFamily="18" charset="0"/>
              </a:rPr>
              <a:t> là gương:………….</a:t>
            </a:r>
          </a:p>
        </p:txBody>
      </p:sp>
      <p:sp>
        <p:nvSpPr>
          <p:cNvPr id="14" name="TextBox 13"/>
          <p:cNvSpPr txBox="1">
            <a:spLocks noChangeArrowheads="1"/>
          </p:cNvSpPr>
          <p:nvPr/>
        </p:nvSpPr>
        <p:spPr bwMode="auto">
          <a:xfrm>
            <a:off x="2819400" y="4800600"/>
            <a:ext cx="12954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dirty="0">
                <a:solidFill>
                  <a:srgbClr val="0000FF"/>
                </a:solidFill>
                <a:latin typeface="+mn-lt"/>
              </a:rPr>
              <a:t>cầu lồi</a:t>
            </a:r>
            <a:endParaRPr lang="vi-VN" sz="2800" dirty="0">
              <a:solidFill>
                <a:srgbClr val="0000FF"/>
              </a:solidFill>
              <a:latin typeface="+mn-lt"/>
            </a:endParaRPr>
          </a:p>
        </p:txBody>
      </p:sp>
      <p:sp>
        <p:nvSpPr>
          <p:cNvPr id="15" name="TextBox 14"/>
          <p:cNvSpPr txBox="1">
            <a:spLocks noChangeArrowheads="1"/>
          </p:cNvSpPr>
          <p:nvPr/>
        </p:nvSpPr>
        <p:spPr bwMode="auto">
          <a:xfrm>
            <a:off x="6994525" y="4876800"/>
            <a:ext cx="17526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dirty="0">
                <a:solidFill>
                  <a:srgbClr val="0000FF"/>
                </a:solidFill>
                <a:latin typeface="+mn-lt"/>
              </a:rPr>
              <a:t>cầu lõm</a:t>
            </a:r>
            <a:endParaRPr lang="vi-VN" sz="2800" dirty="0">
              <a:solidFill>
                <a:srgbClr val="0000FF"/>
              </a:solidFill>
              <a:latin typeface="+mn-lt"/>
            </a:endParaRPr>
          </a:p>
        </p:txBody>
      </p:sp>
      <p:sp>
        <p:nvSpPr>
          <p:cNvPr id="11" name="Hình Chữ nhật 10"/>
          <p:cNvSpPr/>
          <p:nvPr/>
        </p:nvSpPr>
        <p:spPr>
          <a:xfrm>
            <a:off x="0" y="2286000"/>
            <a:ext cx="744113" cy="523220"/>
          </a:xfrm>
          <a:prstGeom prst="rect">
            <a:avLst/>
          </a:prstGeom>
          <a:noFill/>
        </p:spPr>
        <p:txBody>
          <a:bodyPr wrap="none">
            <a:spAutoFit/>
          </a:bodyPr>
          <a:lstStyle/>
          <a:p>
            <a:pPr algn="ctr" fontAlgn="base">
              <a:spcBef>
                <a:spcPct val="0"/>
              </a:spcBef>
              <a:spcAft>
                <a:spcPct val="0"/>
              </a:spcAft>
              <a:defRPr/>
            </a:pPr>
            <a:r>
              <a:rPr lang="en-US" sz="2800" b="1" dirty="0">
                <a:ln w="12700">
                  <a:solidFill>
                    <a:srgbClr val="1F497D">
                      <a:satMod val="155000"/>
                    </a:srgbClr>
                  </a:solidFill>
                  <a:prstDash val="solid"/>
                </a:ln>
                <a:solidFill>
                  <a:srgbClr val="FF0000"/>
                </a:solidFill>
                <a:effectLst>
                  <a:outerShdw blurRad="41275" dist="20320" dir="1800000" algn="tl" rotWithShape="0">
                    <a:srgbClr val="000000">
                      <a:alpha val="40000"/>
                    </a:srgbClr>
                  </a:outerShdw>
                </a:effectLst>
              </a:rPr>
              <a:t>Vật</a:t>
            </a:r>
            <a:endParaRPr lang="vi-VN" sz="2800" b="1" dirty="0">
              <a:ln w="12700">
                <a:solidFill>
                  <a:srgbClr val="1F497D">
                    <a:satMod val="155000"/>
                  </a:srgbClr>
                </a:solidFill>
                <a:prstDash val="solid"/>
              </a:ln>
              <a:solidFill>
                <a:srgbClr val="FF0000"/>
              </a:solidFill>
              <a:effectLst>
                <a:outerShdw blurRad="41275" dist="20320" dir="1800000" algn="tl" rotWithShape="0">
                  <a:srgbClr val="000000">
                    <a:alpha val="40000"/>
                  </a:srgbClr>
                </a:outerShdw>
              </a:effectLst>
            </a:endParaRPr>
          </a:p>
        </p:txBody>
      </p:sp>
      <p:sp>
        <p:nvSpPr>
          <p:cNvPr id="12" name="Hình Chữ nhật 11"/>
          <p:cNvSpPr/>
          <p:nvPr/>
        </p:nvSpPr>
        <p:spPr>
          <a:xfrm>
            <a:off x="3276600" y="1676400"/>
            <a:ext cx="764953" cy="523220"/>
          </a:xfrm>
          <a:prstGeom prst="rect">
            <a:avLst/>
          </a:prstGeom>
          <a:noFill/>
        </p:spPr>
        <p:txBody>
          <a:bodyPr wrap="none">
            <a:spAutoFit/>
          </a:bodyPr>
          <a:lstStyle/>
          <a:p>
            <a:pPr algn="ctr" fontAlgn="base">
              <a:spcBef>
                <a:spcPct val="0"/>
              </a:spcBef>
              <a:spcAft>
                <a:spcPct val="0"/>
              </a:spcAft>
              <a:defRPr/>
            </a:pPr>
            <a:r>
              <a:rPr lang="en-US" sz="2800" b="1" dirty="0">
                <a:ln w="12700">
                  <a:solidFill>
                    <a:srgbClr val="1F497D">
                      <a:satMod val="155000"/>
                    </a:srgbClr>
                  </a:solidFill>
                  <a:prstDash val="solid"/>
                </a:ln>
                <a:solidFill>
                  <a:srgbClr val="FF0000"/>
                </a:solidFill>
                <a:effectLst>
                  <a:outerShdw blurRad="41275" dist="20320" dir="1800000" algn="tl" rotWithShape="0">
                    <a:srgbClr val="000000">
                      <a:alpha val="40000"/>
                    </a:srgbClr>
                  </a:outerShdw>
                </a:effectLst>
              </a:rPr>
              <a:t>ảnh</a:t>
            </a:r>
            <a:endParaRPr lang="vi-VN" sz="2800" b="1" dirty="0">
              <a:ln w="12700">
                <a:solidFill>
                  <a:srgbClr val="1F497D">
                    <a:satMod val="155000"/>
                  </a:srgbClr>
                </a:solidFill>
                <a:prstDash val="solid"/>
              </a:ln>
              <a:solidFill>
                <a:srgbClr val="FF0000"/>
              </a:solidFill>
              <a:effectLst>
                <a:outerShdw blurRad="41275" dist="20320" dir="1800000" algn="tl" rotWithShape="0">
                  <a:srgbClr val="000000">
                    <a:alpha val="40000"/>
                  </a:srgbClr>
                </a:outerShdw>
              </a:effectLst>
            </a:endParaRPr>
          </a:p>
        </p:txBody>
      </p:sp>
      <p:sp>
        <p:nvSpPr>
          <p:cNvPr id="13" name="Hình Chữ nhật 12"/>
          <p:cNvSpPr/>
          <p:nvPr/>
        </p:nvSpPr>
        <p:spPr>
          <a:xfrm>
            <a:off x="8319735" y="2296180"/>
            <a:ext cx="764953" cy="523220"/>
          </a:xfrm>
          <a:prstGeom prst="rect">
            <a:avLst/>
          </a:prstGeom>
          <a:noFill/>
        </p:spPr>
        <p:txBody>
          <a:bodyPr wrap="none">
            <a:spAutoFit/>
          </a:bodyPr>
          <a:lstStyle/>
          <a:p>
            <a:pPr algn="ctr" fontAlgn="base">
              <a:spcBef>
                <a:spcPct val="0"/>
              </a:spcBef>
              <a:spcAft>
                <a:spcPct val="0"/>
              </a:spcAft>
              <a:defRPr/>
            </a:pPr>
            <a:r>
              <a:rPr lang="en-US" sz="2800" b="1" dirty="0">
                <a:ln w="12700">
                  <a:solidFill>
                    <a:srgbClr val="1F497D">
                      <a:satMod val="155000"/>
                    </a:srgbClr>
                  </a:solidFill>
                  <a:prstDash val="solid"/>
                </a:ln>
                <a:solidFill>
                  <a:srgbClr val="FF0000"/>
                </a:solidFill>
                <a:effectLst>
                  <a:outerShdw blurRad="41275" dist="20320" dir="1800000" algn="tl" rotWithShape="0">
                    <a:srgbClr val="000000">
                      <a:alpha val="40000"/>
                    </a:srgbClr>
                  </a:outerShdw>
                </a:effectLst>
              </a:rPr>
              <a:t>ảnh</a:t>
            </a:r>
            <a:endParaRPr lang="vi-VN" sz="2800" b="1" dirty="0">
              <a:ln w="12700">
                <a:solidFill>
                  <a:srgbClr val="1F497D">
                    <a:satMod val="155000"/>
                  </a:srgbClr>
                </a:solidFill>
                <a:prstDash val="solid"/>
              </a:ln>
              <a:solidFill>
                <a:srgbClr val="FF0000"/>
              </a:solidFill>
              <a:effectLst>
                <a:outerShdw blurRad="41275" dist="20320" dir="1800000" algn="tl" rotWithShape="0">
                  <a:srgbClr val="000000">
                    <a:alpha val="40000"/>
                  </a:srgbClr>
                </a:outerShdw>
              </a:effectLst>
            </a:endParaRPr>
          </a:p>
        </p:txBody>
      </p:sp>
      <p:sp>
        <p:nvSpPr>
          <p:cNvPr id="16" name="Hình Chữ nhật 15"/>
          <p:cNvSpPr/>
          <p:nvPr/>
        </p:nvSpPr>
        <p:spPr>
          <a:xfrm>
            <a:off x="3657600" y="3972580"/>
            <a:ext cx="744113" cy="523220"/>
          </a:xfrm>
          <a:prstGeom prst="rect">
            <a:avLst/>
          </a:prstGeom>
          <a:noFill/>
        </p:spPr>
        <p:txBody>
          <a:bodyPr wrap="none">
            <a:spAutoFit/>
          </a:bodyPr>
          <a:lstStyle/>
          <a:p>
            <a:pPr algn="ctr" fontAlgn="base">
              <a:spcBef>
                <a:spcPct val="0"/>
              </a:spcBef>
              <a:spcAft>
                <a:spcPct val="0"/>
              </a:spcAft>
              <a:defRPr/>
            </a:pPr>
            <a:r>
              <a:rPr lang="en-US" sz="2800" b="1" dirty="0">
                <a:ln w="12700">
                  <a:solidFill>
                    <a:srgbClr val="1F497D">
                      <a:satMod val="155000"/>
                    </a:srgbClr>
                  </a:solidFill>
                  <a:prstDash val="solid"/>
                </a:ln>
                <a:solidFill>
                  <a:srgbClr val="FF0000"/>
                </a:solidFill>
                <a:effectLst>
                  <a:outerShdw blurRad="41275" dist="20320" dir="1800000" algn="tl" rotWithShape="0">
                    <a:srgbClr val="000000">
                      <a:alpha val="40000"/>
                    </a:srgbClr>
                  </a:outerShdw>
                </a:effectLst>
              </a:rPr>
              <a:t>Vật</a:t>
            </a:r>
            <a:endParaRPr lang="vi-VN" sz="2800" b="1" dirty="0">
              <a:ln w="12700">
                <a:solidFill>
                  <a:srgbClr val="1F497D">
                    <a:satMod val="155000"/>
                  </a:srgbClr>
                </a:solidFill>
                <a:prstDash val="solid"/>
              </a:ln>
              <a:solidFill>
                <a:srgbClr val="FF0000"/>
              </a:solidFill>
              <a:effectLst>
                <a:outerShdw blurRad="41275" dist="20320" dir="1800000" algn="tl" rotWithShape="0">
                  <a:srgbClr val="000000">
                    <a:alpha val="40000"/>
                  </a:srgbClr>
                </a:outerShdw>
              </a:effectLst>
            </a:endParaRPr>
          </a:p>
        </p:txBody>
      </p:sp>
      <p:cxnSp>
        <p:nvCxnSpPr>
          <p:cNvPr id="18" name="Đường kết nối Mũi tên Thẳng 17"/>
          <p:cNvCxnSpPr/>
          <p:nvPr/>
        </p:nvCxnSpPr>
        <p:spPr>
          <a:xfrm>
            <a:off x="609600" y="26670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Đường kết nối Mũi tên Thẳng 19"/>
          <p:cNvCxnSpPr/>
          <p:nvPr/>
        </p:nvCxnSpPr>
        <p:spPr>
          <a:xfrm rot="5400000" flipH="1" flipV="1">
            <a:off x="4229100" y="3924300"/>
            <a:ext cx="2286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Đường kết nối Mũi tên Thẳng 21"/>
          <p:cNvCxnSpPr/>
          <p:nvPr/>
        </p:nvCxnSpPr>
        <p:spPr>
          <a:xfrm rot="5400000">
            <a:off x="3238500" y="2247900"/>
            <a:ext cx="304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Đường kết nối Mũi tên Thẳng 24"/>
          <p:cNvCxnSpPr/>
          <p:nvPr/>
        </p:nvCxnSpPr>
        <p:spPr>
          <a:xfrm rot="10800000" flipV="1">
            <a:off x="8153400" y="2667000"/>
            <a:ext cx="2286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183471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rchimedes Death Ray Painting Burning Mirrors"/>
          <p:cNvPicPr>
            <a:picLocks noChangeAspect="1" noChangeArrowheads="1"/>
          </p:cNvPicPr>
          <p:nvPr/>
        </p:nvPicPr>
        <p:blipFill>
          <a:blip r:embed="rId2"/>
          <a:srcRect/>
          <a:stretch>
            <a:fillRect/>
          </a:stretch>
        </p:blipFill>
        <p:spPr bwMode="auto">
          <a:xfrm>
            <a:off x="1219200" y="228600"/>
            <a:ext cx="7079226" cy="3657600"/>
          </a:xfrm>
          <a:prstGeom prst="rect">
            <a:avLst/>
          </a:prstGeom>
          <a:noFill/>
          <a:ln w="9525">
            <a:solidFill>
              <a:schemeClr val="bg1"/>
            </a:solidFill>
            <a:miter lim="800000"/>
            <a:headEnd/>
            <a:tailEnd/>
          </a:ln>
        </p:spPr>
      </p:pic>
      <p:sp>
        <p:nvSpPr>
          <p:cNvPr id="5" name="TextBox 4"/>
          <p:cNvSpPr txBox="1"/>
          <p:nvPr/>
        </p:nvSpPr>
        <p:spPr>
          <a:xfrm>
            <a:off x="0" y="4038600"/>
            <a:ext cx="9144000" cy="2554545"/>
          </a:xfrm>
          <a:prstGeom prst="rect">
            <a:avLst/>
          </a:prstGeom>
          <a:noFill/>
        </p:spPr>
        <p:txBody>
          <a:bodyPr wrap="square" rtlCol="0">
            <a:spAutoFit/>
          </a:bodyPr>
          <a:lstStyle/>
          <a:p>
            <a:pPr algn="just"/>
            <a:r>
              <a:rPr lang="en-US" sz="2000" dirty="0" err="1" smtClean="0"/>
              <a:t>Thời</a:t>
            </a:r>
            <a:r>
              <a:rPr lang="en-US" sz="2000" dirty="0" smtClean="0"/>
              <a:t> Hi </a:t>
            </a:r>
            <a:r>
              <a:rPr lang="en-US" sz="2000" dirty="0" err="1" smtClean="0"/>
              <a:t>Lạp</a:t>
            </a:r>
            <a:r>
              <a:rPr lang="en-US" sz="2000" dirty="0" smtClean="0"/>
              <a:t> </a:t>
            </a:r>
            <a:r>
              <a:rPr lang="en-US" sz="2000" dirty="0" err="1" smtClean="0"/>
              <a:t>cổ</a:t>
            </a:r>
            <a:r>
              <a:rPr lang="en-US" sz="2000" dirty="0" smtClean="0"/>
              <a:t> </a:t>
            </a:r>
            <a:r>
              <a:rPr lang="en-US" sz="2000" dirty="0" err="1" smtClean="0"/>
              <a:t>đại</a:t>
            </a:r>
            <a:r>
              <a:rPr lang="en-US" sz="2000" dirty="0" smtClean="0"/>
              <a:t>, </a:t>
            </a:r>
            <a:r>
              <a:rPr lang="en-US" sz="2000" dirty="0" err="1" smtClean="0"/>
              <a:t>giữa</a:t>
            </a:r>
            <a:r>
              <a:rPr lang="en-US" sz="2000" dirty="0" smtClean="0"/>
              <a:t> </a:t>
            </a:r>
            <a:r>
              <a:rPr lang="en-US" sz="2000" dirty="0" err="1" smtClean="0"/>
              <a:t>các</a:t>
            </a:r>
            <a:r>
              <a:rPr lang="en-US" sz="2000" dirty="0" smtClean="0"/>
              <a:t> </a:t>
            </a:r>
            <a:r>
              <a:rPr lang="en-US" sz="2000" dirty="0" err="1" smtClean="0"/>
              <a:t>nước</a:t>
            </a:r>
            <a:r>
              <a:rPr lang="en-US" sz="2000" dirty="0" smtClean="0"/>
              <a:t> </a:t>
            </a:r>
            <a:r>
              <a:rPr lang="en-US" sz="2000" dirty="0" err="1" smtClean="0"/>
              <a:t>nhỏ</a:t>
            </a:r>
            <a:r>
              <a:rPr lang="en-US" sz="2000" dirty="0" smtClean="0"/>
              <a:t> </a:t>
            </a:r>
            <a:r>
              <a:rPr lang="en-US" sz="2000" dirty="0" err="1" smtClean="0"/>
              <a:t>thường</a:t>
            </a:r>
            <a:r>
              <a:rPr lang="en-US" sz="2000" dirty="0" smtClean="0"/>
              <a:t> </a:t>
            </a:r>
            <a:r>
              <a:rPr lang="en-US" sz="2000" dirty="0" err="1" smtClean="0"/>
              <a:t>xảy</a:t>
            </a:r>
            <a:r>
              <a:rPr lang="en-US" sz="2000" dirty="0" smtClean="0"/>
              <a:t> </a:t>
            </a:r>
            <a:r>
              <a:rPr lang="en-US" sz="2000" dirty="0" err="1" smtClean="0"/>
              <a:t>ra</a:t>
            </a:r>
            <a:r>
              <a:rPr lang="en-US" sz="2000" dirty="0" smtClean="0"/>
              <a:t> </a:t>
            </a:r>
            <a:r>
              <a:rPr lang="en-US" sz="2000" dirty="0" err="1" smtClean="0"/>
              <a:t>chiến</a:t>
            </a:r>
            <a:r>
              <a:rPr lang="en-US" sz="2000" dirty="0" smtClean="0"/>
              <a:t> </a:t>
            </a:r>
            <a:r>
              <a:rPr lang="en-US" sz="2000" dirty="0" err="1" smtClean="0"/>
              <a:t>tranh</a:t>
            </a:r>
            <a:r>
              <a:rPr lang="en-US" sz="2000" dirty="0" smtClean="0"/>
              <a:t>, </a:t>
            </a:r>
            <a:r>
              <a:rPr lang="en-US" sz="2000" dirty="0" err="1" smtClean="0"/>
              <a:t>Acsimet</a:t>
            </a:r>
            <a:r>
              <a:rPr lang="en-US" sz="2000" dirty="0" smtClean="0"/>
              <a:t> </a:t>
            </a:r>
            <a:r>
              <a:rPr lang="en-US" sz="2000" dirty="0" err="1" smtClean="0"/>
              <a:t>tuy</a:t>
            </a:r>
            <a:r>
              <a:rPr lang="en-US" sz="2000" dirty="0" smtClean="0"/>
              <a:t> ở </a:t>
            </a:r>
            <a:r>
              <a:rPr lang="en-US" sz="2000" dirty="0" err="1" smtClean="0"/>
              <a:t>tuổi</a:t>
            </a:r>
            <a:r>
              <a:rPr lang="en-US" sz="2000" dirty="0" smtClean="0"/>
              <a:t> 73 </a:t>
            </a:r>
            <a:r>
              <a:rPr lang="en-US" sz="2000" dirty="0" err="1" smtClean="0"/>
              <a:t>vẫn</a:t>
            </a:r>
            <a:r>
              <a:rPr lang="en-US" sz="2000" dirty="0" smtClean="0"/>
              <a:t> </a:t>
            </a:r>
            <a:r>
              <a:rPr lang="en-US" sz="2000" dirty="0" err="1" smtClean="0"/>
              <a:t>tham</a:t>
            </a:r>
            <a:r>
              <a:rPr lang="en-US" sz="2000" dirty="0" smtClean="0"/>
              <a:t> </a:t>
            </a:r>
            <a:r>
              <a:rPr lang="en-US" sz="2000" dirty="0" err="1" smtClean="0"/>
              <a:t>gia</a:t>
            </a:r>
            <a:r>
              <a:rPr lang="en-US" sz="2000" dirty="0" smtClean="0"/>
              <a:t> </a:t>
            </a:r>
            <a:r>
              <a:rPr lang="en-US" sz="2000" dirty="0" err="1" smtClean="0"/>
              <a:t>chiến</a:t>
            </a:r>
            <a:r>
              <a:rPr lang="en-US" sz="2000" dirty="0" smtClean="0"/>
              <a:t> </a:t>
            </a:r>
            <a:r>
              <a:rPr lang="en-US" sz="2000" dirty="0" err="1" smtClean="0"/>
              <a:t>đấu</a:t>
            </a:r>
            <a:r>
              <a:rPr lang="en-US" sz="2000" dirty="0" smtClean="0"/>
              <a:t> </a:t>
            </a:r>
            <a:r>
              <a:rPr lang="en-US" sz="2000" dirty="0" err="1" smtClean="0"/>
              <a:t>bảo</a:t>
            </a:r>
            <a:r>
              <a:rPr lang="en-US" sz="2000" dirty="0" smtClean="0"/>
              <a:t> </a:t>
            </a:r>
            <a:r>
              <a:rPr lang="en-US" sz="2000" dirty="0" err="1" smtClean="0"/>
              <a:t>vệ</a:t>
            </a:r>
            <a:r>
              <a:rPr lang="en-US" sz="2000" dirty="0" smtClean="0"/>
              <a:t> </a:t>
            </a:r>
            <a:r>
              <a:rPr lang="en-US" sz="2000" dirty="0" err="1" smtClean="0"/>
              <a:t>tổ</a:t>
            </a:r>
            <a:r>
              <a:rPr lang="en-US" sz="2000" dirty="0" smtClean="0"/>
              <a:t> </a:t>
            </a:r>
            <a:r>
              <a:rPr lang="en-US" sz="2000" dirty="0" err="1" smtClean="0"/>
              <a:t>quốc</a:t>
            </a:r>
            <a:r>
              <a:rPr lang="en-US" sz="2000" dirty="0" smtClean="0"/>
              <a:t>. </a:t>
            </a:r>
            <a:r>
              <a:rPr lang="en-US" sz="2000" dirty="0" err="1" smtClean="0"/>
              <a:t>Ông</a:t>
            </a:r>
            <a:r>
              <a:rPr lang="en-US" sz="2000" dirty="0" smtClean="0"/>
              <a:t> </a:t>
            </a:r>
            <a:r>
              <a:rPr lang="en-US" sz="2000" dirty="0" err="1" smtClean="0"/>
              <a:t>đã</a:t>
            </a:r>
            <a:r>
              <a:rPr lang="en-US" sz="2000" dirty="0" smtClean="0"/>
              <a:t> </a:t>
            </a:r>
            <a:r>
              <a:rPr lang="en-US" sz="2000" dirty="0" err="1" smtClean="0"/>
              <a:t>phát</a:t>
            </a:r>
            <a:r>
              <a:rPr lang="en-US" sz="2000" dirty="0" smtClean="0"/>
              <a:t> minh </a:t>
            </a:r>
            <a:r>
              <a:rPr lang="en-US" sz="2000" dirty="0" err="1" smtClean="0"/>
              <a:t>ra</a:t>
            </a:r>
            <a:r>
              <a:rPr lang="en-US" sz="2000" dirty="0" smtClean="0"/>
              <a:t> </a:t>
            </a:r>
            <a:r>
              <a:rPr lang="en-US" sz="2000" dirty="0" err="1" smtClean="0"/>
              <a:t>nhiều</a:t>
            </a:r>
            <a:r>
              <a:rPr lang="en-US" sz="2000" dirty="0" smtClean="0"/>
              <a:t> </a:t>
            </a:r>
            <a:r>
              <a:rPr lang="en-US" sz="2000" dirty="0" err="1" smtClean="0"/>
              <a:t>loại</a:t>
            </a:r>
            <a:r>
              <a:rPr lang="en-US" sz="2000" dirty="0" smtClean="0"/>
              <a:t> </a:t>
            </a:r>
            <a:r>
              <a:rPr lang="en-US" sz="2000" dirty="0" err="1" smtClean="0"/>
              <a:t>vũ</a:t>
            </a:r>
            <a:r>
              <a:rPr lang="en-US" sz="2000" dirty="0" smtClean="0"/>
              <a:t> </a:t>
            </a:r>
            <a:r>
              <a:rPr lang="en-US" sz="2000" dirty="0" err="1" smtClean="0"/>
              <a:t>khí</a:t>
            </a:r>
            <a:r>
              <a:rPr lang="en-US" sz="2000" dirty="0" smtClean="0"/>
              <a:t> </a:t>
            </a:r>
            <a:r>
              <a:rPr lang="en-US" sz="2000" dirty="0" err="1" smtClean="0"/>
              <a:t>để</a:t>
            </a:r>
            <a:r>
              <a:rPr lang="en-US" sz="2000" dirty="0" smtClean="0"/>
              <a:t> </a:t>
            </a:r>
            <a:r>
              <a:rPr lang="en-US" sz="2000" dirty="0" err="1" smtClean="0"/>
              <a:t>tiêu</a:t>
            </a:r>
            <a:r>
              <a:rPr lang="en-US" sz="2000" dirty="0" smtClean="0"/>
              <a:t> </a:t>
            </a:r>
            <a:r>
              <a:rPr lang="en-US" sz="2000" dirty="0" err="1" smtClean="0"/>
              <a:t>diệt</a:t>
            </a:r>
            <a:r>
              <a:rPr lang="en-US" sz="2000" dirty="0" smtClean="0"/>
              <a:t> </a:t>
            </a:r>
            <a:r>
              <a:rPr lang="en-US" sz="2000" dirty="0" err="1" smtClean="0"/>
              <a:t>quân</a:t>
            </a:r>
            <a:r>
              <a:rPr lang="en-US" sz="2000" dirty="0" smtClean="0"/>
              <a:t> </a:t>
            </a:r>
            <a:r>
              <a:rPr lang="en-US" sz="2000" dirty="0" err="1" smtClean="0"/>
              <a:t>địch</a:t>
            </a:r>
            <a:r>
              <a:rPr lang="en-US" sz="2000" dirty="0" smtClean="0"/>
              <a:t>.</a:t>
            </a:r>
          </a:p>
          <a:p>
            <a:pPr algn="just"/>
            <a:r>
              <a:rPr lang="en-US" sz="2000" dirty="0" err="1" smtClean="0"/>
              <a:t>Khi</a:t>
            </a:r>
            <a:r>
              <a:rPr lang="en-US" sz="2000" dirty="0" smtClean="0"/>
              <a:t> </a:t>
            </a:r>
            <a:r>
              <a:rPr lang="en-US" sz="2000" dirty="0" err="1" smtClean="0"/>
              <a:t>những</a:t>
            </a:r>
            <a:r>
              <a:rPr lang="en-US" sz="2000" dirty="0" smtClean="0"/>
              <a:t> </a:t>
            </a:r>
            <a:r>
              <a:rPr lang="en-US" sz="2000" dirty="0" err="1" smtClean="0"/>
              <a:t>chiếc</a:t>
            </a:r>
            <a:r>
              <a:rPr lang="en-US" sz="2000" dirty="0" smtClean="0"/>
              <a:t> </a:t>
            </a:r>
            <a:r>
              <a:rPr lang="en-US" sz="2000" dirty="0" err="1" smtClean="0"/>
              <a:t>thuyền</a:t>
            </a:r>
            <a:r>
              <a:rPr lang="en-US" sz="2000" dirty="0" smtClean="0"/>
              <a:t> </a:t>
            </a:r>
            <a:r>
              <a:rPr lang="en-US" sz="2000" dirty="0" err="1" smtClean="0"/>
              <a:t>của</a:t>
            </a:r>
            <a:r>
              <a:rPr lang="en-US" sz="2000" dirty="0" smtClean="0"/>
              <a:t> </a:t>
            </a:r>
            <a:r>
              <a:rPr lang="en-US" sz="2000" dirty="0" err="1" smtClean="0"/>
              <a:t>quân</a:t>
            </a:r>
            <a:r>
              <a:rPr lang="en-US" sz="2000" dirty="0" smtClean="0"/>
              <a:t> </a:t>
            </a:r>
            <a:r>
              <a:rPr lang="en-US" sz="2000" dirty="0" err="1" smtClean="0"/>
              <a:t>địch</a:t>
            </a:r>
            <a:r>
              <a:rPr lang="en-US" sz="2000" dirty="0" smtClean="0"/>
              <a:t> </a:t>
            </a:r>
            <a:r>
              <a:rPr lang="en-US" sz="2000" dirty="0" err="1" smtClean="0"/>
              <a:t>tấn</a:t>
            </a:r>
            <a:r>
              <a:rPr lang="en-US" sz="2000" dirty="0" smtClean="0"/>
              <a:t> </a:t>
            </a:r>
            <a:r>
              <a:rPr lang="en-US" sz="2000" dirty="0" err="1" smtClean="0"/>
              <a:t>công</a:t>
            </a:r>
            <a:r>
              <a:rPr lang="en-US" sz="2000" dirty="0" smtClean="0"/>
              <a:t>, </a:t>
            </a:r>
            <a:r>
              <a:rPr lang="en-US" sz="2000" dirty="0" err="1" smtClean="0"/>
              <a:t>ông</a:t>
            </a:r>
            <a:r>
              <a:rPr lang="en-US" sz="2000" dirty="0" smtClean="0"/>
              <a:t> </a:t>
            </a:r>
            <a:r>
              <a:rPr lang="en-US" sz="2000" dirty="0" err="1" smtClean="0"/>
              <a:t>đã</a:t>
            </a:r>
            <a:r>
              <a:rPr lang="en-US" sz="2000" dirty="0" smtClean="0"/>
              <a:t> </a:t>
            </a:r>
            <a:r>
              <a:rPr lang="en-US" sz="2000" dirty="0" err="1" smtClean="0"/>
              <a:t>nghĩ</a:t>
            </a:r>
            <a:r>
              <a:rPr lang="en-US" sz="2000" dirty="0" smtClean="0"/>
              <a:t> </a:t>
            </a:r>
            <a:r>
              <a:rPr lang="en-US" sz="2000" dirty="0" err="1" smtClean="0"/>
              <a:t>ra</a:t>
            </a:r>
            <a:r>
              <a:rPr lang="en-US" sz="2000" dirty="0" smtClean="0"/>
              <a:t> </a:t>
            </a:r>
            <a:r>
              <a:rPr lang="en-US" sz="2000" dirty="0" err="1" smtClean="0"/>
              <a:t>sử</a:t>
            </a:r>
            <a:r>
              <a:rPr lang="en-US" sz="2000" dirty="0" smtClean="0"/>
              <a:t> </a:t>
            </a:r>
            <a:r>
              <a:rPr lang="en-US" sz="2000" dirty="0" err="1" smtClean="0"/>
              <a:t>dụng</a:t>
            </a:r>
            <a:r>
              <a:rPr lang="en-US" sz="2000" dirty="0" smtClean="0"/>
              <a:t> </a:t>
            </a:r>
            <a:r>
              <a:rPr lang="en-US" sz="2000" dirty="0" err="1" smtClean="0"/>
              <a:t>những</a:t>
            </a:r>
            <a:r>
              <a:rPr lang="en-US" sz="2000" dirty="0" smtClean="0"/>
              <a:t> </a:t>
            </a:r>
            <a:r>
              <a:rPr lang="en-US" sz="2000" dirty="0" err="1" smtClean="0"/>
              <a:t>chiếc</a:t>
            </a:r>
            <a:r>
              <a:rPr lang="en-US" sz="2000" dirty="0" smtClean="0"/>
              <a:t> </a:t>
            </a:r>
            <a:r>
              <a:rPr lang="en-US" sz="2000" dirty="0" err="1" smtClean="0"/>
              <a:t>gương</a:t>
            </a:r>
            <a:r>
              <a:rPr lang="en-US" sz="2000" dirty="0" smtClean="0"/>
              <a:t> </a:t>
            </a:r>
            <a:r>
              <a:rPr lang="en-US" sz="2000" dirty="0" err="1" smtClean="0"/>
              <a:t>nhỏ</a:t>
            </a:r>
            <a:r>
              <a:rPr lang="en-US" sz="2000" dirty="0" smtClean="0"/>
              <a:t> </a:t>
            </a:r>
            <a:r>
              <a:rPr lang="en-US" sz="2000" dirty="0" err="1" smtClean="0"/>
              <a:t>xếp</a:t>
            </a:r>
            <a:r>
              <a:rPr lang="en-US" sz="2000" dirty="0" smtClean="0"/>
              <a:t> </a:t>
            </a:r>
            <a:r>
              <a:rPr lang="en-US" sz="2000" dirty="0" err="1" smtClean="0"/>
              <a:t>thành</a:t>
            </a:r>
            <a:r>
              <a:rPr lang="en-US" sz="2000" dirty="0" smtClean="0"/>
              <a:t> 1 </a:t>
            </a:r>
            <a:r>
              <a:rPr lang="en-US" sz="2000" dirty="0" err="1" smtClean="0"/>
              <a:t>chiếc</a:t>
            </a:r>
            <a:r>
              <a:rPr lang="en-US" sz="2000" dirty="0" smtClean="0"/>
              <a:t> </a:t>
            </a:r>
            <a:r>
              <a:rPr lang="en-US" sz="2000" dirty="0" err="1" smtClean="0"/>
              <a:t>gương</a:t>
            </a:r>
            <a:r>
              <a:rPr lang="en-US" sz="2000" dirty="0" smtClean="0"/>
              <a:t> </a:t>
            </a:r>
            <a:r>
              <a:rPr lang="en-US" sz="2000" dirty="0" err="1" smtClean="0"/>
              <a:t>cầu</a:t>
            </a:r>
            <a:r>
              <a:rPr lang="en-US" sz="2000" dirty="0" smtClean="0"/>
              <a:t> </a:t>
            </a:r>
            <a:r>
              <a:rPr lang="en-US" sz="2000" dirty="0" err="1" smtClean="0"/>
              <a:t>lõm</a:t>
            </a:r>
            <a:r>
              <a:rPr lang="en-US" sz="2000" dirty="0" smtClean="0"/>
              <a:t> </a:t>
            </a:r>
            <a:r>
              <a:rPr lang="en-US" sz="2000" dirty="0" err="1" smtClean="0"/>
              <a:t>lớn</a:t>
            </a:r>
            <a:r>
              <a:rPr lang="en-US" sz="2000" dirty="0" smtClean="0"/>
              <a:t>, </a:t>
            </a:r>
            <a:r>
              <a:rPr lang="en-US" sz="2000" dirty="0" err="1" smtClean="0"/>
              <a:t>Nhận</a:t>
            </a:r>
            <a:r>
              <a:rPr lang="en-US" sz="2000" dirty="0" smtClean="0"/>
              <a:t> </a:t>
            </a:r>
            <a:r>
              <a:rPr lang="en-US" sz="2000" dirty="0" err="1" smtClean="0"/>
              <a:t>ánh</a:t>
            </a:r>
            <a:r>
              <a:rPr lang="en-US" sz="2000" dirty="0" smtClean="0"/>
              <a:t> </a:t>
            </a:r>
            <a:r>
              <a:rPr lang="en-US" sz="2000" dirty="0" err="1" smtClean="0"/>
              <a:t>sáng</a:t>
            </a:r>
            <a:r>
              <a:rPr lang="en-US" sz="2000" dirty="0" smtClean="0"/>
              <a:t> </a:t>
            </a:r>
            <a:r>
              <a:rPr lang="en-US" sz="2000" dirty="0" err="1" smtClean="0"/>
              <a:t>của</a:t>
            </a:r>
            <a:r>
              <a:rPr lang="en-US" sz="2000" dirty="0" smtClean="0"/>
              <a:t> </a:t>
            </a:r>
            <a:r>
              <a:rPr lang="en-US" sz="2000" dirty="0" err="1" smtClean="0"/>
              <a:t>mặt</a:t>
            </a:r>
            <a:r>
              <a:rPr lang="en-US" sz="2000" dirty="0" smtClean="0"/>
              <a:t> </a:t>
            </a:r>
            <a:r>
              <a:rPr lang="en-US" sz="2000" dirty="0" err="1" smtClean="0"/>
              <a:t>trời</a:t>
            </a:r>
            <a:r>
              <a:rPr lang="en-US" sz="2000" dirty="0" smtClean="0"/>
              <a:t> </a:t>
            </a:r>
            <a:r>
              <a:rPr lang="en-US" sz="2000" dirty="0" err="1" smtClean="0"/>
              <a:t>chiếu</a:t>
            </a:r>
            <a:r>
              <a:rPr lang="en-US" sz="2000" dirty="0" smtClean="0"/>
              <a:t> </a:t>
            </a:r>
            <a:r>
              <a:rPr lang="en-US" sz="2000" dirty="0" err="1" smtClean="0"/>
              <a:t>vào</a:t>
            </a:r>
            <a:r>
              <a:rPr lang="en-US" sz="2000" dirty="0" smtClean="0"/>
              <a:t> </a:t>
            </a:r>
            <a:r>
              <a:rPr lang="en-US" sz="2000" dirty="0" err="1" smtClean="0"/>
              <a:t>và</a:t>
            </a:r>
            <a:r>
              <a:rPr lang="en-US" sz="2000" dirty="0" smtClean="0"/>
              <a:t> </a:t>
            </a:r>
            <a:r>
              <a:rPr lang="en-US" sz="2000" dirty="0" err="1" smtClean="0"/>
              <a:t>phản</a:t>
            </a:r>
            <a:r>
              <a:rPr lang="en-US" sz="2000" dirty="0" smtClean="0"/>
              <a:t> </a:t>
            </a:r>
            <a:r>
              <a:rPr lang="en-US" sz="2000" dirty="0" err="1" smtClean="0"/>
              <a:t>chiếu</a:t>
            </a:r>
            <a:r>
              <a:rPr lang="en-US" sz="2000" dirty="0" smtClean="0"/>
              <a:t> </a:t>
            </a:r>
            <a:r>
              <a:rPr lang="en-US" sz="2000" dirty="0" err="1" smtClean="0"/>
              <a:t>lại</a:t>
            </a:r>
            <a:r>
              <a:rPr lang="en-US" sz="2000" dirty="0" smtClean="0"/>
              <a:t> </a:t>
            </a:r>
            <a:r>
              <a:rPr lang="en-US" sz="2000" dirty="0" err="1" smtClean="0"/>
              <a:t>vào</a:t>
            </a:r>
            <a:r>
              <a:rPr lang="en-US" sz="2000" dirty="0" smtClean="0"/>
              <a:t> </a:t>
            </a:r>
            <a:r>
              <a:rPr lang="en-US" sz="2000" dirty="0" err="1" smtClean="0"/>
              <a:t>đúng</a:t>
            </a:r>
            <a:r>
              <a:rPr lang="en-US" sz="2000" dirty="0" smtClean="0"/>
              <a:t> </a:t>
            </a:r>
            <a:r>
              <a:rPr lang="en-US" sz="2000" dirty="0" err="1" smtClean="0"/>
              <a:t>thuyền</a:t>
            </a:r>
            <a:r>
              <a:rPr lang="en-US" sz="2000" dirty="0" smtClean="0"/>
              <a:t> </a:t>
            </a:r>
            <a:r>
              <a:rPr lang="en-US" sz="2000" dirty="0" err="1" smtClean="0"/>
              <a:t>của</a:t>
            </a:r>
            <a:r>
              <a:rPr lang="en-US" sz="2000" dirty="0" smtClean="0"/>
              <a:t> </a:t>
            </a:r>
            <a:r>
              <a:rPr lang="en-US" sz="2000" dirty="0" err="1" smtClean="0"/>
              <a:t>quân</a:t>
            </a:r>
            <a:r>
              <a:rPr lang="en-US" sz="2000" dirty="0" smtClean="0"/>
              <a:t> </a:t>
            </a:r>
            <a:r>
              <a:rPr lang="en-US" sz="2000" dirty="0" err="1" smtClean="0"/>
              <a:t>địch</a:t>
            </a:r>
            <a:r>
              <a:rPr lang="en-US" sz="2000" dirty="0" smtClean="0"/>
              <a:t>.</a:t>
            </a:r>
          </a:p>
          <a:p>
            <a:pPr algn="just"/>
            <a:r>
              <a:rPr lang="en-US" sz="2000" dirty="0" err="1" smtClean="0"/>
              <a:t>Không</a:t>
            </a:r>
            <a:r>
              <a:rPr lang="en-US" sz="2000" dirty="0" smtClean="0"/>
              <a:t> </a:t>
            </a:r>
            <a:r>
              <a:rPr lang="en-US" sz="2000" dirty="0" err="1" smtClean="0"/>
              <a:t>phải</a:t>
            </a:r>
            <a:r>
              <a:rPr lang="en-US" sz="2000" dirty="0" smtClean="0"/>
              <a:t> </a:t>
            </a:r>
            <a:r>
              <a:rPr lang="en-US" sz="2000" dirty="0" err="1" smtClean="0"/>
              <a:t>dùng</a:t>
            </a:r>
            <a:r>
              <a:rPr lang="en-US" sz="2000" dirty="0" smtClean="0"/>
              <a:t> </a:t>
            </a:r>
            <a:r>
              <a:rPr lang="en-US" sz="2000" dirty="0" err="1" smtClean="0"/>
              <a:t>đến</a:t>
            </a:r>
            <a:r>
              <a:rPr lang="en-US" sz="2000" dirty="0" smtClean="0"/>
              <a:t> </a:t>
            </a:r>
            <a:r>
              <a:rPr lang="en-US" sz="2000" dirty="0" err="1" smtClean="0"/>
              <a:t>loại</a:t>
            </a:r>
            <a:r>
              <a:rPr lang="en-US" sz="2000" dirty="0" smtClean="0"/>
              <a:t> </a:t>
            </a:r>
            <a:r>
              <a:rPr lang="en-US" sz="2000" dirty="0" err="1" smtClean="0"/>
              <a:t>vũ</a:t>
            </a:r>
            <a:r>
              <a:rPr lang="en-US" sz="2000" dirty="0" smtClean="0"/>
              <a:t> </a:t>
            </a:r>
            <a:r>
              <a:rPr lang="en-US" sz="2000" dirty="0" err="1" smtClean="0"/>
              <a:t>khí</a:t>
            </a:r>
            <a:r>
              <a:rPr lang="en-US" sz="2000" dirty="0" smtClean="0"/>
              <a:t> </a:t>
            </a:r>
            <a:r>
              <a:rPr lang="en-US" sz="2000" dirty="0" err="1" smtClean="0"/>
              <a:t>nào</a:t>
            </a:r>
            <a:r>
              <a:rPr lang="en-US" sz="2000" dirty="0" smtClean="0"/>
              <a:t>, </a:t>
            </a:r>
            <a:r>
              <a:rPr lang="en-US" sz="2000" dirty="0" err="1" smtClean="0"/>
              <a:t>không</a:t>
            </a:r>
            <a:r>
              <a:rPr lang="en-US" sz="2000" dirty="0" smtClean="0"/>
              <a:t> </a:t>
            </a:r>
            <a:r>
              <a:rPr lang="en-US" sz="2000" dirty="0" err="1" smtClean="0"/>
              <a:t>có</a:t>
            </a:r>
            <a:r>
              <a:rPr lang="en-US" sz="2000" dirty="0" smtClean="0"/>
              <a:t> </a:t>
            </a:r>
            <a:r>
              <a:rPr lang="en-US" sz="2000" dirty="0" err="1" smtClean="0"/>
              <a:t>thương</a:t>
            </a:r>
            <a:r>
              <a:rPr lang="en-US" sz="2000" dirty="0" smtClean="0"/>
              <a:t> </a:t>
            </a:r>
            <a:r>
              <a:rPr lang="en-US" sz="2000" dirty="0" err="1" smtClean="0"/>
              <a:t>vong</a:t>
            </a:r>
            <a:r>
              <a:rPr lang="en-US" sz="2000" dirty="0" smtClean="0"/>
              <a:t> </a:t>
            </a:r>
            <a:r>
              <a:rPr lang="en-US" sz="2000" dirty="0" err="1" smtClean="0"/>
              <a:t>nào</a:t>
            </a:r>
            <a:r>
              <a:rPr lang="en-US" sz="2000" dirty="0" smtClean="0"/>
              <a:t> </a:t>
            </a:r>
            <a:r>
              <a:rPr lang="en-US" sz="2000" dirty="0" err="1" smtClean="0"/>
              <a:t>mà</a:t>
            </a:r>
            <a:r>
              <a:rPr lang="en-US" sz="2000" dirty="0" smtClean="0"/>
              <a:t> Syracuse </a:t>
            </a:r>
            <a:r>
              <a:rPr lang="en-US" sz="2000" dirty="0" err="1" smtClean="0"/>
              <a:t>vẫn</a:t>
            </a:r>
            <a:r>
              <a:rPr lang="en-US" sz="2000" dirty="0" smtClean="0"/>
              <a:t> </a:t>
            </a:r>
            <a:r>
              <a:rPr lang="en-US" sz="2000" dirty="0" err="1" smtClean="0"/>
              <a:t>dành</a:t>
            </a:r>
            <a:r>
              <a:rPr lang="en-US" sz="2000" dirty="0" smtClean="0"/>
              <a:t> </a:t>
            </a:r>
            <a:r>
              <a:rPr lang="en-US" sz="2000" dirty="0" err="1" smtClean="0"/>
              <a:t>chiến</a:t>
            </a:r>
            <a:r>
              <a:rPr lang="en-US" sz="2000" dirty="0" smtClean="0"/>
              <a:t> </a:t>
            </a:r>
            <a:r>
              <a:rPr lang="en-US" sz="2000" dirty="0" err="1" smtClean="0"/>
              <a:t>thắng</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1" descr="Picture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4700" name="Picture 12" descr="WaterLily-05-june"/>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3962400" y="4495800"/>
            <a:ext cx="1524000" cy="139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4701" name="Text Box 13"/>
          <p:cNvSpPr txBox="1">
            <a:spLocks noChangeArrowheads="1"/>
          </p:cNvSpPr>
          <p:nvPr/>
        </p:nvSpPr>
        <p:spPr bwMode="auto">
          <a:xfrm>
            <a:off x="1828800" y="1295400"/>
            <a:ext cx="6781800" cy="830997"/>
          </a:xfrm>
          <a:prstGeom prst="rect">
            <a:avLst/>
          </a:prstGeom>
          <a:noFill/>
          <a:ln w="9525">
            <a:noFill/>
            <a:miter lim="800000"/>
            <a:headEnd/>
            <a:tailEnd/>
          </a:ln>
          <a:effectLst>
            <a:outerShdw dist="68392" dir="1308085" algn="ctr" rotWithShape="0">
              <a:schemeClr val="tx1"/>
            </a:outerShdw>
          </a:effectLst>
        </p:spPr>
        <p:txBody>
          <a:bodyPr wrap="square">
            <a:spAutoFit/>
          </a:bodyPr>
          <a:lstStyle/>
          <a:p>
            <a:pPr fontAlgn="base">
              <a:spcBef>
                <a:spcPct val="50000"/>
              </a:spcBef>
              <a:spcAft>
                <a:spcPct val="0"/>
              </a:spcAft>
              <a:defRPr/>
            </a:pPr>
            <a:r>
              <a:rPr lang="en-US" sz="4800"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Hướng dẫn học tập ở nhà</a:t>
            </a:r>
            <a:endParaRPr lang="en-US" sz="4800" dirty="0">
              <a:ln w="18415" cmpd="sng">
                <a:solidFill>
                  <a:srgbClr val="FFFFFF"/>
                </a:solidFill>
                <a:prstDash val="solid"/>
              </a:ln>
              <a:solidFill>
                <a:srgbClr val="FF0000"/>
              </a:solidFill>
              <a:effectLst>
                <a:outerShdw blurRad="63500" dir="3600000" algn="tl" rotWithShape="0">
                  <a:srgbClr val="000000">
                    <a:alpha val="70000"/>
                  </a:srgbClr>
                </a:outerShdw>
              </a:effectLst>
            </a:endParaRPr>
          </a:p>
        </p:txBody>
      </p:sp>
      <p:sp>
        <p:nvSpPr>
          <p:cNvPr id="114702" name="Rectangle 14"/>
          <p:cNvSpPr>
            <a:spLocks noChangeArrowheads="1"/>
          </p:cNvSpPr>
          <p:nvPr/>
        </p:nvSpPr>
        <p:spPr bwMode="auto">
          <a:xfrm>
            <a:off x="1676400" y="2362200"/>
            <a:ext cx="6553200" cy="2246769"/>
          </a:xfrm>
          <a:prstGeom prst="rect">
            <a:avLst/>
          </a:prstGeom>
          <a:noFill/>
          <a:ln w="9525">
            <a:noFill/>
            <a:miter lim="800000"/>
            <a:headEnd/>
            <a:tailEnd/>
          </a:ln>
        </p:spPr>
        <p:txBody>
          <a:bodyPr>
            <a:spAutoFit/>
          </a:bodyPr>
          <a:lstStyle/>
          <a:p>
            <a:pPr fontAlgn="base">
              <a:spcBef>
                <a:spcPct val="0"/>
              </a:spcBef>
              <a:spcAft>
                <a:spcPct val="0"/>
              </a:spcAft>
              <a:defRPr/>
            </a:pPr>
            <a:r>
              <a:rPr lang="vi-VN" sz="2800" b="1" dirty="0">
                <a:solidFill>
                  <a:srgbClr val="0000FF"/>
                </a:solidFill>
              </a:rPr>
              <a:t>-</a:t>
            </a:r>
            <a:r>
              <a:rPr lang="en-US" sz="2800" b="1" dirty="0">
                <a:solidFill>
                  <a:srgbClr val="0000FF"/>
                </a:solidFill>
              </a:rPr>
              <a:t> </a:t>
            </a:r>
            <a:r>
              <a:rPr lang="vi-VN" sz="2800" b="1" dirty="0">
                <a:solidFill>
                  <a:srgbClr val="0000FF"/>
                </a:solidFill>
              </a:rPr>
              <a:t>Đọc </a:t>
            </a:r>
            <a:r>
              <a:rPr lang="vi-VN" sz="2800" b="1" dirty="0" smtClean="0">
                <a:solidFill>
                  <a:srgbClr val="0000FF"/>
                </a:solidFill>
              </a:rPr>
              <a:t>“</a:t>
            </a:r>
            <a:r>
              <a:rPr lang="en-US" sz="2800" b="1" dirty="0" smtClean="0">
                <a:solidFill>
                  <a:srgbClr val="0000FF"/>
                </a:solidFill>
              </a:rPr>
              <a:t>c</a:t>
            </a:r>
            <a:r>
              <a:rPr lang="vi-VN" sz="2800" b="1" dirty="0" smtClean="0">
                <a:solidFill>
                  <a:srgbClr val="0000FF"/>
                </a:solidFill>
              </a:rPr>
              <a:t>ó </a:t>
            </a:r>
            <a:r>
              <a:rPr lang="vi-VN" sz="2800" b="1" dirty="0">
                <a:solidFill>
                  <a:srgbClr val="0000FF"/>
                </a:solidFill>
              </a:rPr>
              <a:t>thể em chưa biết”.</a:t>
            </a:r>
          </a:p>
          <a:p>
            <a:pPr fontAlgn="base">
              <a:spcBef>
                <a:spcPct val="0"/>
              </a:spcBef>
              <a:spcAft>
                <a:spcPct val="0"/>
              </a:spcAft>
              <a:defRPr/>
            </a:pPr>
            <a:r>
              <a:rPr lang="en-US" sz="2800" b="1" dirty="0">
                <a:solidFill>
                  <a:srgbClr val="0000FF"/>
                </a:solidFill>
              </a:rPr>
              <a:t>- Học thuộc ghi nhớ.</a:t>
            </a:r>
          </a:p>
          <a:p>
            <a:pPr fontAlgn="base">
              <a:spcBef>
                <a:spcPct val="0"/>
              </a:spcBef>
              <a:spcAft>
                <a:spcPct val="0"/>
              </a:spcAft>
              <a:defRPr/>
            </a:pPr>
            <a:r>
              <a:rPr lang="en-US" sz="2800" b="1" dirty="0">
                <a:solidFill>
                  <a:srgbClr val="0000FF"/>
                </a:solidFill>
              </a:rPr>
              <a:t>- Làm bài phần tổng kết chương I (tr25/26 SGK). Tiết sau ôn tập từ bài 1 đến bài 8).</a:t>
            </a:r>
          </a:p>
        </p:txBody>
      </p:sp>
    </p:spTree>
    <p:extLst>
      <p:ext uri="{BB962C8B-B14F-4D97-AF65-F5344CB8AC3E}">
        <p14:creationId xmlns="" xmlns:p14="http://schemas.microsoft.com/office/powerpoint/2010/main" val="3127568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114701"/>
                                        </p:tgtEl>
                                        <p:attrNameLst>
                                          <p:attrName>style.visibility</p:attrName>
                                        </p:attrNameLst>
                                      </p:cBhvr>
                                      <p:to>
                                        <p:strVal val="visible"/>
                                      </p:to>
                                    </p:set>
                                    <p:anim calcmode="discrete" valueType="clr">
                                      <p:cBhvr override="childStyle">
                                        <p:cTn id="7" dur="80"/>
                                        <p:tgtEl>
                                          <p:spTgt spid="114701"/>
                                        </p:tgtEl>
                                        <p:attrNameLst>
                                          <p:attrName>style.color</p:attrName>
                                        </p:attrNameLst>
                                      </p:cBhvr>
                                      <p:tavLst>
                                        <p:tav tm="0">
                                          <p:val>
                                            <p:clrVal>
                                              <a:schemeClr val="bg1"/>
                                            </p:clrVal>
                                          </p:val>
                                        </p:tav>
                                        <p:tav tm="50000">
                                          <p:val>
                                            <p:clrVal>
                                              <a:srgbClr val="FF0000"/>
                                            </p:clrVal>
                                          </p:val>
                                        </p:tav>
                                      </p:tavLst>
                                    </p:anim>
                                    <p:anim calcmode="discrete" valueType="clr">
                                      <p:cBhvr>
                                        <p:cTn id="8" dur="80"/>
                                        <p:tgtEl>
                                          <p:spTgt spid="114701"/>
                                        </p:tgtEl>
                                        <p:attrNameLst>
                                          <p:attrName>fillcolor</p:attrName>
                                        </p:attrNameLst>
                                      </p:cBhvr>
                                      <p:tavLst>
                                        <p:tav tm="0">
                                          <p:val>
                                            <p:clrVal>
                                              <a:schemeClr val="accent2"/>
                                            </p:clrVal>
                                          </p:val>
                                        </p:tav>
                                        <p:tav tm="50000">
                                          <p:val>
                                            <p:clrVal>
                                              <a:schemeClr val="hlink"/>
                                            </p:clrVal>
                                          </p:val>
                                        </p:tav>
                                      </p:tavLst>
                                    </p:anim>
                                    <p:set>
                                      <p:cBhvr>
                                        <p:cTn id="9" dur="80"/>
                                        <p:tgtEl>
                                          <p:spTgt spid="114701"/>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114702">
                                            <p:txEl>
                                              <p:pRg st="0" end="0"/>
                                            </p:txEl>
                                          </p:spTgt>
                                        </p:tgtEl>
                                        <p:attrNameLst>
                                          <p:attrName>style.visibility</p:attrName>
                                        </p:attrNameLst>
                                      </p:cBhvr>
                                      <p:to>
                                        <p:strVal val="visible"/>
                                      </p:to>
                                    </p:set>
                                    <p:animEffect transition="in" filter="blinds(horizontal)">
                                      <p:cBhvr>
                                        <p:cTn id="14" dur="500"/>
                                        <p:tgtEl>
                                          <p:spTgt spid="114702">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114702">
                                            <p:txEl>
                                              <p:pRg st="1" end="1"/>
                                            </p:txEl>
                                          </p:spTgt>
                                        </p:tgtEl>
                                        <p:attrNameLst>
                                          <p:attrName>style.visibility</p:attrName>
                                        </p:attrNameLst>
                                      </p:cBhvr>
                                      <p:to>
                                        <p:strVal val="visible"/>
                                      </p:to>
                                    </p:set>
                                    <p:animEffect transition="in" filter="blinds(horizontal)">
                                      <p:cBhvr>
                                        <p:cTn id="19" dur="500"/>
                                        <p:tgtEl>
                                          <p:spTgt spid="114702">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114702">
                                            <p:txEl>
                                              <p:pRg st="2" end="2"/>
                                            </p:txEl>
                                          </p:spTgt>
                                        </p:tgtEl>
                                        <p:attrNameLst>
                                          <p:attrName>style.visibility</p:attrName>
                                        </p:attrNameLst>
                                      </p:cBhvr>
                                      <p:to>
                                        <p:strVal val="visible"/>
                                      </p:to>
                                    </p:set>
                                    <p:animEffect transition="in" filter="blinds(horizontal)">
                                      <p:cBhvr>
                                        <p:cTn id="24" dur="500"/>
                                        <p:tgtEl>
                                          <p:spTgt spid="114702">
                                            <p:txEl>
                                              <p:pRg st="2" end="2"/>
                                            </p:txEl>
                                          </p:spTgt>
                                        </p:tgtEl>
                                      </p:cBhvr>
                                    </p:animEffect>
                                  </p:childTnLst>
                                </p:cTn>
                              </p:par>
                            </p:childTnLst>
                          </p:cTn>
                        </p:par>
                        <p:par>
                          <p:cTn id="25" fill="hold" nodeType="afterGroup">
                            <p:stCondLst>
                              <p:cond delay="500"/>
                            </p:stCondLst>
                            <p:childTnLst>
                              <p:par>
                                <p:cTn id="26" presetID="22" presetClass="entr" presetSubtype="4" fill="hold" nodeType="afterEffect">
                                  <p:stCondLst>
                                    <p:cond delay="0"/>
                                  </p:stCondLst>
                                  <p:childTnLst>
                                    <p:set>
                                      <p:cBhvr>
                                        <p:cTn id="27" dur="1" fill="hold">
                                          <p:stCondLst>
                                            <p:cond delay="0"/>
                                          </p:stCondLst>
                                        </p:cTn>
                                        <p:tgtEl>
                                          <p:spTgt spid="114700"/>
                                        </p:tgtEl>
                                        <p:attrNameLst>
                                          <p:attrName>style.visibility</p:attrName>
                                        </p:attrNameLst>
                                      </p:cBhvr>
                                      <p:to>
                                        <p:strVal val="visible"/>
                                      </p:to>
                                    </p:set>
                                    <p:animEffect transition="in" filter="wipe(down)">
                                      <p:cBhvr>
                                        <p:cTn id="28" dur="500"/>
                                        <p:tgtEl>
                                          <p:spTgt spid="114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p:cNvSpPr>
            <a:spLocks noChangeArrowheads="1"/>
          </p:cNvSpPr>
          <p:nvPr/>
        </p:nvSpPr>
        <p:spPr bwMode="auto">
          <a:xfrm>
            <a:off x="3505200" y="4800600"/>
            <a:ext cx="1954213" cy="207963"/>
          </a:xfrm>
          <a:prstGeom prst="cloudCallout">
            <a:avLst>
              <a:gd name="adj1" fmla="val -15579"/>
              <a:gd name="adj2" fmla="val 20833"/>
            </a:avLst>
          </a:prstGeom>
          <a:gradFill rotWithShape="1">
            <a:gsLst>
              <a:gs pos="0">
                <a:srgbClr val="FFFFFF"/>
              </a:gs>
              <a:gs pos="50000">
                <a:srgbClr val="00FFFF"/>
              </a:gs>
              <a:gs pos="100000">
                <a:srgbClr val="FFFFFF"/>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prstClr val="black"/>
              </a:solidFill>
              <a:latin typeface="Arial" charset="0"/>
            </a:endParaRPr>
          </a:p>
        </p:txBody>
      </p:sp>
      <p:sp>
        <p:nvSpPr>
          <p:cNvPr id="47107" name="Oval 3"/>
          <p:cNvSpPr>
            <a:spLocks noChangeArrowheads="1"/>
          </p:cNvSpPr>
          <p:nvPr/>
        </p:nvSpPr>
        <p:spPr bwMode="auto">
          <a:xfrm>
            <a:off x="6781800" y="762000"/>
            <a:ext cx="2133600" cy="2133600"/>
          </a:xfrm>
          <a:prstGeom prst="ellipse">
            <a:avLst/>
          </a:prstGeom>
          <a:gradFill rotWithShape="1">
            <a:gsLst>
              <a:gs pos="0">
                <a:schemeClr val="bg1"/>
              </a:gs>
              <a:gs pos="100000">
                <a:srgbClr val="CCFF33"/>
              </a:gs>
            </a:gsLst>
            <a:path path="shape">
              <a:fillToRect l="50000" t="50000" r="50000" b="50000"/>
            </a:path>
          </a:gradFill>
          <a:ln w="9525">
            <a:noFill/>
            <a:round/>
            <a:headEnd/>
            <a:tailEnd/>
          </a:ln>
          <a:effectLst>
            <a:prstShdw prst="shdw17" dist="17961" dir="2700000">
              <a:schemeClr val="bg1">
                <a:gamma/>
                <a:shade val="60000"/>
                <a:invGamma/>
              </a:schemeClr>
            </a:prstShdw>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31748" name="Oval 4"/>
          <p:cNvSpPr>
            <a:spLocks noChangeArrowheads="1"/>
          </p:cNvSpPr>
          <p:nvPr/>
        </p:nvSpPr>
        <p:spPr bwMode="auto">
          <a:xfrm>
            <a:off x="6934200" y="990600"/>
            <a:ext cx="1828800" cy="1828800"/>
          </a:xfrm>
          <a:prstGeom prst="ellipse">
            <a:avLst/>
          </a:prstGeom>
          <a:gradFill rotWithShape="1">
            <a:gsLst>
              <a:gs pos="0">
                <a:schemeClr val="bg1"/>
              </a:gs>
              <a:gs pos="100000">
                <a:srgbClr val="FFFF99"/>
              </a:gs>
            </a:gsLst>
            <a:path path="shape">
              <a:fillToRect l="50000" t="50000" r="50000" b="50000"/>
            </a:path>
          </a:gradFill>
          <a:ln>
            <a:noFill/>
          </a:ln>
          <a:effectLst>
            <a:prstShdw prst="shdw17" dist="17961" dir="2700000">
              <a:srgbClr val="99995C"/>
            </a:prstShdw>
          </a:effectLst>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a:solidFill>
                <a:prstClr val="black"/>
              </a:solidFill>
              <a:latin typeface="Arial" charset="0"/>
            </a:endParaRPr>
          </a:p>
        </p:txBody>
      </p:sp>
      <p:grpSp>
        <p:nvGrpSpPr>
          <p:cNvPr id="31749" name="Group 5"/>
          <p:cNvGrpSpPr>
            <a:grpSpLocks/>
          </p:cNvGrpSpPr>
          <p:nvPr/>
        </p:nvGrpSpPr>
        <p:grpSpPr bwMode="auto">
          <a:xfrm rot="187128">
            <a:off x="228600" y="990600"/>
            <a:ext cx="7315200" cy="2362200"/>
            <a:chOff x="768" y="624"/>
            <a:chExt cx="4608" cy="1248"/>
          </a:xfrm>
        </p:grpSpPr>
        <p:sp>
          <p:nvSpPr>
            <p:cNvPr id="31775" name="AutoShape 6"/>
            <p:cNvSpPr>
              <a:spLocks noChangeArrowheads="1"/>
            </p:cNvSpPr>
            <p:nvPr/>
          </p:nvSpPr>
          <p:spPr bwMode="auto">
            <a:xfrm>
              <a:off x="768" y="624"/>
              <a:ext cx="4464" cy="1248"/>
            </a:xfrm>
            <a:prstGeom prst="cloudCallout">
              <a:avLst>
                <a:gd name="adj1" fmla="val 1366"/>
                <a:gd name="adj2" fmla="val -4245"/>
              </a:avLst>
            </a:prstGeom>
            <a:gradFill rotWithShape="1">
              <a:gsLst>
                <a:gs pos="0">
                  <a:schemeClr val="bg1"/>
                </a:gs>
                <a:gs pos="100000">
                  <a:srgbClr val="00CCFF"/>
                </a:gs>
              </a:gsLst>
              <a:path path="rect">
                <a:fillToRect l="50000" t="50000" r="50000" b="50000"/>
              </a:path>
            </a:gradFill>
            <a:ln>
              <a:noFill/>
            </a:ln>
            <a:effectLst>
              <a:prstShdw prst="shdw17" dist="17961" dir="2700000">
                <a:srgbClr val="007A99"/>
              </a:prstShdw>
            </a:effectLst>
            <a:extLst>
              <a:ext uri="{91240B29-F687-4F45-9708-019B960494DF}">
                <a14:hiddenLine xmlns=""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prstClr val="black"/>
                </a:solidFill>
                <a:latin typeface="Arial" charset="0"/>
              </a:endParaRPr>
            </a:p>
          </p:txBody>
        </p:sp>
        <p:sp>
          <p:nvSpPr>
            <p:cNvPr id="31776" name="AutoShape 7"/>
            <p:cNvSpPr>
              <a:spLocks noChangeArrowheads="1"/>
            </p:cNvSpPr>
            <p:nvPr/>
          </p:nvSpPr>
          <p:spPr bwMode="auto">
            <a:xfrm>
              <a:off x="2592" y="624"/>
              <a:ext cx="2784" cy="864"/>
            </a:xfrm>
            <a:prstGeom prst="cloudCallout">
              <a:avLst>
                <a:gd name="adj1" fmla="val 49139"/>
                <a:gd name="adj2" fmla="val 1620"/>
              </a:avLst>
            </a:prstGeom>
            <a:gradFill rotWithShape="1">
              <a:gsLst>
                <a:gs pos="0">
                  <a:schemeClr val="bg1"/>
                </a:gs>
                <a:gs pos="100000">
                  <a:srgbClr val="00CCFF"/>
                </a:gs>
              </a:gsLst>
              <a:path path="rect">
                <a:fillToRect l="50000" t="50000" r="50000" b="50000"/>
              </a:path>
            </a:gradFill>
            <a:ln>
              <a:noFill/>
            </a:ln>
            <a:effectLst>
              <a:prstShdw prst="shdw17" dist="17961" dir="2700000">
                <a:srgbClr val="007A99"/>
              </a:prstShdw>
            </a:effectLst>
            <a:extLst>
              <a:ext uri="{91240B29-F687-4F45-9708-019B960494DF}">
                <a14:hiddenLine xmlns=""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prstClr val="black"/>
                </a:solidFill>
                <a:latin typeface="Arial" charset="0"/>
              </a:endParaRPr>
            </a:p>
          </p:txBody>
        </p:sp>
      </p:grpSp>
      <p:pic>
        <p:nvPicPr>
          <p:cNvPr id="31750" name="Picture 8" descr="bird"/>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609600"/>
            <a:ext cx="952500" cy="952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51" name="Picture 9" descr="bird"/>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a:off x="838200" y="0"/>
            <a:ext cx="952500" cy="952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52" name="Picture 10" descr="bird"/>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a:off x="304800" y="2362200"/>
            <a:ext cx="723900" cy="723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7115" name="Picture 11" descr="bird"/>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a:off x="304800" y="1447800"/>
            <a:ext cx="723900" cy="723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54" name="Picture 12" descr="bird"/>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flipH="1">
            <a:off x="7924800" y="0"/>
            <a:ext cx="723900" cy="723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55" name="Picture 13" descr="bird"/>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flipH="1">
            <a:off x="8420100" y="2133600"/>
            <a:ext cx="723900" cy="723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56" name="Picture 14" descr="bird"/>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flipH="1">
            <a:off x="8001000" y="2514600"/>
            <a:ext cx="723900" cy="723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57" name="Picture 15" descr="bird"/>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flipH="1">
            <a:off x="6096000" y="1981200"/>
            <a:ext cx="723900" cy="723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58" name="Picture 16" descr="bird"/>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flipH="1">
            <a:off x="7543800" y="2362200"/>
            <a:ext cx="723900" cy="723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59" name="Picture 17" descr="bird"/>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a:off x="2438400" y="0"/>
            <a:ext cx="723900" cy="723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60" name="Picture 18" descr="bird"/>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a:off x="1752600" y="1981200"/>
            <a:ext cx="723900" cy="723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61" name="Picture 19" descr="bird"/>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rot="-820279">
            <a:off x="0" y="3505200"/>
            <a:ext cx="723900" cy="723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124" name="WordArt 20"/>
          <p:cNvSpPr>
            <a:spLocks noChangeArrowheads="1" noChangeShapeType="1" noTextEdit="1"/>
          </p:cNvSpPr>
          <p:nvPr/>
        </p:nvSpPr>
        <p:spPr bwMode="auto">
          <a:xfrm>
            <a:off x="762000" y="2590800"/>
            <a:ext cx="7620000" cy="9144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vi-VN" sz="3600" b="1" kern="10" dirty="0">
                <a:ln w="12700">
                  <a:solidFill>
                    <a:srgbClr val="FF0000"/>
                  </a:solidFill>
                  <a:round/>
                  <a:headEnd/>
                  <a:tailEnd/>
                </a:ln>
                <a:gradFill rotWithShape="1">
                  <a:gsLst>
                    <a:gs pos="0">
                      <a:srgbClr val="FF0066"/>
                    </a:gs>
                    <a:gs pos="100000">
                      <a:srgbClr val="FF8200"/>
                    </a:gs>
                  </a:gsLst>
                  <a:lin ang="5400000" scaled="1"/>
                </a:gradFill>
                <a:effectLst>
                  <a:outerShdw dist="35921" dir="2700000" sy="50000" kx="2115830" algn="bl" rotWithShape="0">
                    <a:srgbClr val="C0C0C0">
                      <a:alpha val="79999"/>
                    </a:srgbClr>
                  </a:outerShdw>
                </a:effectLst>
                <a:cs typeface="Times New Roman"/>
              </a:rPr>
              <a:t>Bài học đến đây kết thúc!</a:t>
            </a:r>
            <a:endParaRPr lang="en-US" sz="3600" b="1" kern="10" dirty="0">
              <a:ln w="12700">
                <a:solidFill>
                  <a:srgbClr val="FF0000"/>
                </a:solidFill>
                <a:round/>
                <a:headEnd/>
                <a:tailEnd/>
              </a:ln>
              <a:gradFill rotWithShape="1">
                <a:gsLst>
                  <a:gs pos="0">
                    <a:srgbClr val="FF0066"/>
                  </a:gs>
                  <a:gs pos="100000">
                    <a:srgbClr val="FF8200"/>
                  </a:gs>
                </a:gsLst>
                <a:lin ang="5400000" scaled="1"/>
              </a:gradFill>
              <a:effectLst>
                <a:outerShdw dist="35921" dir="2700000" sy="50000" kx="2115830" algn="bl" rotWithShape="0">
                  <a:srgbClr val="C0C0C0">
                    <a:alpha val="79999"/>
                  </a:srgbClr>
                </a:outerShdw>
              </a:effectLst>
              <a:cs typeface="Times New Roman"/>
            </a:endParaRPr>
          </a:p>
        </p:txBody>
      </p:sp>
      <p:sp>
        <p:nvSpPr>
          <p:cNvPr id="47125" name="AutoShape 21"/>
          <p:cNvSpPr>
            <a:spLocks noChangeArrowheads="1"/>
          </p:cNvSpPr>
          <p:nvPr/>
        </p:nvSpPr>
        <p:spPr bwMode="auto">
          <a:xfrm>
            <a:off x="152400" y="304800"/>
            <a:ext cx="8763000" cy="914400"/>
          </a:xfrm>
          <a:prstGeom prst="ribbon2">
            <a:avLst>
              <a:gd name="adj1" fmla="val 18912"/>
              <a:gd name="adj2" fmla="val 75000"/>
            </a:avLst>
          </a:prstGeom>
          <a:gradFill rotWithShape="1">
            <a:gsLst>
              <a:gs pos="0">
                <a:schemeClr val="bg1"/>
              </a:gs>
              <a:gs pos="100000">
                <a:srgbClr val="FF3300"/>
              </a:gs>
            </a:gsLst>
            <a:path path="rect">
              <a:fillToRect l="50000" t="50000" r="50000" b="50000"/>
            </a:path>
          </a:gradFill>
          <a:ln w="9525">
            <a:solidFill>
              <a:schemeClr val="tx1"/>
            </a:solidFill>
            <a:round/>
            <a:headEnd/>
            <a:tailEnd/>
          </a:ln>
        </p:spPr>
        <p:txBody>
          <a:bodyPr wrap="none" anchor="ctr"/>
          <a:lstStyle/>
          <a:p>
            <a:pPr algn="ctr" fontAlgn="base">
              <a:lnSpc>
                <a:spcPct val="90000"/>
              </a:lnSpc>
              <a:spcBef>
                <a:spcPct val="50000"/>
              </a:spcBef>
              <a:spcAft>
                <a:spcPct val="0"/>
              </a:spcAft>
            </a:pPr>
            <a:r>
              <a:rPr lang="en-US" sz="4000" b="1" dirty="0">
                <a:solidFill>
                  <a:srgbClr val="3333FF"/>
                </a:solidFill>
                <a:latin typeface="Times New Roman" pitchFamily="18" charset="0"/>
                <a:cs typeface="Times New Roman" pitchFamily="18" charset="0"/>
              </a:rPr>
              <a:t>Trường THCS </a:t>
            </a:r>
            <a:r>
              <a:rPr lang="en-US" sz="4000" b="1" dirty="0" smtClean="0">
                <a:solidFill>
                  <a:srgbClr val="3333FF"/>
                </a:solidFill>
                <a:latin typeface="Times New Roman" pitchFamily="18" charset="0"/>
                <a:cs typeface="Times New Roman" pitchFamily="18" charset="0"/>
              </a:rPr>
              <a:t>Bình An</a:t>
            </a:r>
            <a:endParaRPr lang="en-US" sz="4000" b="1" dirty="0">
              <a:solidFill>
                <a:srgbClr val="3333FF"/>
              </a:solidFill>
              <a:latin typeface="Times New Roman" pitchFamily="18" charset="0"/>
              <a:cs typeface="Times New Roman" pitchFamily="18" charset="0"/>
            </a:endParaRPr>
          </a:p>
        </p:txBody>
      </p:sp>
      <p:pic>
        <p:nvPicPr>
          <p:cNvPr id="31764" name="Picture 22" descr="Bouque_of_pink_rosses"/>
          <p:cNvPicPr>
            <a:picLocks noChangeAspect="1" noChangeArrowheads="1" noCrop="1"/>
          </p:cNvPicPr>
          <p:nvPr/>
        </p:nvPicPr>
        <p:blipFill>
          <a:blip r:embed="rId5">
            <a:extLst>
              <a:ext uri="{28A0092B-C50C-407E-A947-70E740481C1C}">
                <a14:useLocalDpi xmlns="" xmlns:a14="http://schemas.microsoft.com/office/drawing/2010/main" val="0"/>
              </a:ext>
            </a:extLst>
          </a:blip>
          <a:srcRect/>
          <a:stretch>
            <a:fillRect/>
          </a:stretch>
        </p:blipFill>
        <p:spPr bwMode="auto">
          <a:xfrm>
            <a:off x="3352800" y="5859463"/>
            <a:ext cx="1219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65" name="Picture 23" descr="Bouque_of_pink_rosses"/>
          <p:cNvPicPr>
            <a:picLocks noChangeAspect="1" noChangeArrowheads="1" noCrop="1"/>
          </p:cNvPicPr>
          <p:nvPr/>
        </p:nvPicPr>
        <p:blipFill>
          <a:blip r:embed="rId5">
            <a:extLst>
              <a:ext uri="{28A0092B-C50C-407E-A947-70E740481C1C}">
                <a14:useLocalDpi xmlns="" xmlns:a14="http://schemas.microsoft.com/office/drawing/2010/main" val="0"/>
              </a:ext>
            </a:extLst>
          </a:blip>
          <a:srcRect/>
          <a:stretch>
            <a:fillRect/>
          </a:stretch>
        </p:blipFill>
        <p:spPr bwMode="auto">
          <a:xfrm>
            <a:off x="2286000" y="5859463"/>
            <a:ext cx="1219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66" name="Picture 24" descr="Bouque_of_pink_rosses"/>
          <p:cNvPicPr>
            <a:picLocks noChangeAspect="1" noChangeArrowheads="1" noCrop="1"/>
          </p:cNvPicPr>
          <p:nvPr/>
        </p:nvPicPr>
        <p:blipFill>
          <a:blip r:embed="rId5">
            <a:extLst>
              <a:ext uri="{28A0092B-C50C-407E-A947-70E740481C1C}">
                <a14:useLocalDpi xmlns="" xmlns:a14="http://schemas.microsoft.com/office/drawing/2010/main" val="0"/>
              </a:ext>
            </a:extLst>
          </a:blip>
          <a:srcRect/>
          <a:stretch>
            <a:fillRect/>
          </a:stretch>
        </p:blipFill>
        <p:spPr bwMode="auto">
          <a:xfrm>
            <a:off x="0" y="5859463"/>
            <a:ext cx="1219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67" name="Picture 25" descr="Bouque_of_pink_rosses"/>
          <p:cNvPicPr>
            <a:picLocks noChangeAspect="1" noChangeArrowheads="1" noCrop="1"/>
          </p:cNvPicPr>
          <p:nvPr/>
        </p:nvPicPr>
        <p:blipFill>
          <a:blip r:embed="rId5">
            <a:extLst>
              <a:ext uri="{28A0092B-C50C-407E-A947-70E740481C1C}">
                <a14:useLocalDpi xmlns="" xmlns:a14="http://schemas.microsoft.com/office/drawing/2010/main" val="0"/>
              </a:ext>
            </a:extLst>
          </a:blip>
          <a:srcRect/>
          <a:stretch>
            <a:fillRect/>
          </a:stretch>
        </p:blipFill>
        <p:spPr bwMode="auto">
          <a:xfrm>
            <a:off x="7924800" y="5859463"/>
            <a:ext cx="1219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68" name="Picture 26" descr="Bouque_of_pink_rosses"/>
          <p:cNvPicPr>
            <a:picLocks noChangeAspect="1" noChangeArrowheads="1" noCrop="1"/>
          </p:cNvPicPr>
          <p:nvPr/>
        </p:nvPicPr>
        <p:blipFill>
          <a:blip r:embed="rId5">
            <a:extLst>
              <a:ext uri="{28A0092B-C50C-407E-A947-70E740481C1C}">
                <a14:useLocalDpi xmlns="" xmlns:a14="http://schemas.microsoft.com/office/drawing/2010/main" val="0"/>
              </a:ext>
            </a:extLst>
          </a:blip>
          <a:srcRect/>
          <a:stretch>
            <a:fillRect/>
          </a:stretch>
        </p:blipFill>
        <p:spPr bwMode="auto">
          <a:xfrm>
            <a:off x="6705600" y="5859463"/>
            <a:ext cx="1219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69" name="Picture 27" descr="Bouque_of_pink_rosses"/>
          <p:cNvPicPr>
            <a:picLocks noChangeAspect="1" noChangeArrowheads="1" noCrop="1"/>
          </p:cNvPicPr>
          <p:nvPr/>
        </p:nvPicPr>
        <p:blipFill>
          <a:blip r:embed="rId5">
            <a:extLst>
              <a:ext uri="{28A0092B-C50C-407E-A947-70E740481C1C}">
                <a14:useLocalDpi xmlns="" xmlns:a14="http://schemas.microsoft.com/office/drawing/2010/main" val="0"/>
              </a:ext>
            </a:extLst>
          </a:blip>
          <a:srcRect/>
          <a:stretch>
            <a:fillRect/>
          </a:stretch>
        </p:blipFill>
        <p:spPr bwMode="auto">
          <a:xfrm>
            <a:off x="5486400" y="5859463"/>
            <a:ext cx="1219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70" name="Picture 28" descr="Bouque_of_pink_rosses"/>
          <p:cNvPicPr>
            <a:picLocks noChangeAspect="1" noChangeArrowheads="1" noCrop="1"/>
          </p:cNvPicPr>
          <p:nvPr/>
        </p:nvPicPr>
        <p:blipFill>
          <a:blip r:embed="rId5">
            <a:extLst>
              <a:ext uri="{28A0092B-C50C-407E-A947-70E740481C1C}">
                <a14:useLocalDpi xmlns="" xmlns:a14="http://schemas.microsoft.com/office/drawing/2010/main" val="0"/>
              </a:ext>
            </a:extLst>
          </a:blip>
          <a:srcRect/>
          <a:stretch>
            <a:fillRect/>
          </a:stretch>
        </p:blipFill>
        <p:spPr bwMode="auto">
          <a:xfrm>
            <a:off x="4267200" y="5859463"/>
            <a:ext cx="1219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71" name="Picture 29" descr="Bouque_of_pink_rosses"/>
          <p:cNvPicPr>
            <a:picLocks noChangeAspect="1" noChangeArrowheads="1" noCrop="1"/>
          </p:cNvPicPr>
          <p:nvPr/>
        </p:nvPicPr>
        <p:blipFill>
          <a:blip r:embed="rId5">
            <a:extLst>
              <a:ext uri="{28A0092B-C50C-407E-A947-70E740481C1C}">
                <a14:useLocalDpi xmlns="" xmlns:a14="http://schemas.microsoft.com/office/drawing/2010/main" val="0"/>
              </a:ext>
            </a:extLst>
          </a:blip>
          <a:srcRect/>
          <a:stretch>
            <a:fillRect/>
          </a:stretch>
        </p:blipFill>
        <p:spPr bwMode="auto">
          <a:xfrm>
            <a:off x="533400" y="5859463"/>
            <a:ext cx="1219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72" name="Picture 30" descr="Bouque_of_pink_rosses"/>
          <p:cNvPicPr>
            <a:picLocks noChangeAspect="1" noChangeArrowheads="1" noCrop="1"/>
          </p:cNvPicPr>
          <p:nvPr/>
        </p:nvPicPr>
        <p:blipFill>
          <a:blip r:embed="rId5">
            <a:extLst>
              <a:ext uri="{28A0092B-C50C-407E-A947-70E740481C1C}">
                <a14:useLocalDpi xmlns="" xmlns:a14="http://schemas.microsoft.com/office/drawing/2010/main" val="0"/>
              </a:ext>
            </a:extLst>
          </a:blip>
          <a:srcRect/>
          <a:stretch>
            <a:fillRect/>
          </a:stretch>
        </p:blipFill>
        <p:spPr bwMode="auto">
          <a:xfrm>
            <a:off x="1447800" y="5859463"/>
            <a:ext cx="1219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73" name="Picture 31" descr="Bouque_of_pink_rosses"/>
          <p:cNvPicPr>
            <a:picLocks noChangeAspect="1" noChangeArrowheads="1" noCrop="1"/>
          </p:cNvPicPr>
          <p:nvPr/>
        </p:nvPicPr>
        <p:blipFill>
          <a:blip r:embed="rId5">
            <a:extLst>
              <a:ext uri="{28A0092B-C50C-407E-A947-70E740481C1C}">
                <a14:useLocalDpi xmlns="" xmlns:a14="http://schemas.microsoft.com/office/drawing/2010/main" val="0"/>
              </a:ext>
            </a:extLst>
          </a:blip>
          <a:srcRect/>
          <a:stretch>
            <a:fillRect/>
          </a:stretch>
        </p:blipFill>
        <p:spPr bwMode="auto">
          <a:xfrm>
            <a:off x="0" y="5859463"/>
            <a:ext cx="1219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 name="WordArt 20"/>
          <p:cNvSpPr>
            <a:spLocks noChangeArrowheads="1" noChangeShapeType="1" noTextEdit="1"/>
          </p:cNvSpPr>
          <p:nvPr/>
        </p:nvSpPr>
        <p:spPr bwMode="auto">
          <a:xfrm>
            <a:off x="685800" y="3886200"/>
            <a:ext cx="7620000" cy="9144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dirty="0">
                <a:ln w="12700">
                  <a:solidFill>
                    <a:srgbClr val="FF0000"/>
                  </a:solidFill>
                  <a:round/>
                  <a:headEnd/>
                  <a:tailEnd/>
                </a:ln>
                <a:gradFill rotWithShape="1">
                  <a:gsLst>
                    <a:gs pos="0">
                      <a:srgbClr val="FF0066"/>
                    </a:gs>
                    <a:gs pos="100000">
                      <a:srgbClr val="FF8200"/>
                    </a:gs>
                  </a:gsLst>
                  <a:lin ang="5400000" scaled="1"/>
                </a:gradFill>
                <a:effectLst>
                  <a:outerShdw dist="35921" dir="2700000" sy="50000" kx="2115830" algn="bl" rotWithShape="0">
                    <a:srgbClr val="C0C0C0">
                      <a:alpha val="79999"/>
                    </a:srgbClr>
                  </a:outerShdw>
                </a:effectLst>
                <a:cs typeface="Times New Roman"/>
              </a:rPr>
              <a:t>Chúc thầy cô vui khỏe,</a:t>
            </a:r>
          </a:p>
          <a:p>
            <a:pPr algn="ctr" fontAlgn="base">
              <a:spcBef>
                <a:spcPct val="0"/>
              </a:spcBef>
              <a:spcAft>
                <a:spcPct val="0"/>
              </a:spcAft>
            </a:pPr>
            <a:r>
              <a:rPr lang="en-US" sz="3600" b="1" kern="10" dirty="0">
                <a:ln w="12700">
                  <a:solidFill>
                    <a:srgbClr val="FF0000"/>
                  </a:solidFill>
                  <a:round/>
                  <a:headEnd/>
                  <a:tailEnd/>
                </a:ln>
                <a:gradFill rotWithShape="1">
                  <a:gsLst>
                    <a:gs pos="0">
                      <a:srgbClr val="FF0066"/>
                    </a:gs>
                    <a:gs pos="100000">
                      <a:srgbClr val="FF8200"/>
                    </a:gs>
                  </a:gsLst>
                  <a:lin ang="5400000" scaled="1"/>
                </a:gradFill>
                <a:effectLst>
                  <a:outerShdw dist="35921" dir="2700000" sy="50000" kx="2115830" algn="bl" rotWithShape="0">
                    <a:srgbClr val="C0C0C0">
                      <a:alpha val="79999"/>
                    </a:srgbClr>
                  </a:outerShdw>
                </a:effectLst>
                <a:cs typeface="Times New Roman"/>
              </a:rPr>
              <a:t>Mong các em tiến bộ.</a:t>
            </a:r>
          </a:p>
        </p:txBody>
      </p:sp>
    </p:spTree>
    <p:extLst>
      <p:ext uri="{BB962C8B-B14F-4D97-AF65-F5344CB8AC3E}">
        <p14:creationId xmlns="" xmlns:p14="http://schemas.microsoft.com/office/powerpoint/2010/main" val="3719825231"/>
      </p:ext>
    </p:extLst>
  </p:cSld>
  <p:clrMapOvr>
    <a:masterClrMapping/>
  </p:clrMapOvr>
  <p:transition spd="slow">
    <p:newsflash/>
    <p:sndAc>
      <p:stSnd>
        <p:snd r:embed="rId2"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7125"/>
                                        </p:tgtEl>
                                        <p:attrNameLst>
                                          <p:attrName>style.visibility</p:attrName>
                                        </p:attrNameLst>
                                      </p:cBhvr>
                                      <p:to>
                                        <p:strVal val="visible"/>
                                      </p:to>
                                    </p:set>
                                    <p:anim calcmode="lin" valueType="num">
                                      <p:cBhvr>
                                        <p:cTn id="7" dur="1000" fill="hold"/>
                                        <p:tgtEl>
                                          <p:spTgt spid="47125"/>
                                        </p:tgtEl>
                                        <p:attrNameLst>
                                          <p:attrName>ppt_w</p:attrName>
                                        </p:attrNameLst>
                                      </p:cBhvr>
                                      <p:tavLst>
                                        <p:tav tm="0">
                                          <p:val>
                                            <p:fltVal val="0"/>
                                          </p:val>
                                        </p:tav>
                                        <p:tav tm="100000">
                                          <p:val>
                                            <p:strVal val="#ppt_w"/>
                                          </p:val>
                                        </p:tav>
                                      </p:tavLst>
                                    </p:anim>
                                    <p:anim calcmode="lin" valueType="num">
                                      <p:cBhvr>
                                        <p:cTn id="8" dur="1000" fill="hold"/>
                                        <p:tgtEl>
                                          <p:spTgt spid="4712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par>
                                <p:cTn id="9" presetID="27" presetClass="emph" presetSubtype="0" repeatCount="indefinite" fill="hold" grpId="0" nodeType="withEffect">
                                  <p:stCondLst>
                                    <p:cond delay="0"/>
                                  </p:stCondLst>
                                  <p:iterate type="lt">
                                    <p:tmPct val="0"/>
                                  </p:iterate>
                                  <p:childTnLst>
                                    <p:animClr clrSpc="rgb" dir="cw">
                                      <p:cBhvr override="childStyle">
                                        <p:cTn id="10" dur="250" autoRev="1" fill="hold"/>
                                        <p:tgtEl>
                                          <p:spTgt spid="47124"/>
                                        </p:tgtEl>
                                        <p:attrNameLst>
                                          <p:attrName>style.color</p:attrName>
                                        </p:attrNameLst>
                                      </p:cBhvr>
                                      <p:to>
                                        <a:schemeClr val="bg1"/>
                                      </p:to>
                                    </p:animClr>
                                    <p:animClr clrSpc="rgb" dir="cw">
                                      <p:cBhvr>
                                        <p:cTn id="11" dur="250" autoRev="1" fill="hold"/>
                                        <p:tgtEl>
                                          <p:spTgt spid="47124"/>
                                        </p:tgtEl>
                                        <p:attrNameLst>
                                          <p:attrName>fillcolor</p:attrName>
                                        </p:attrNameLst>
                                      </p:cBhvr>
                                      <p:to>
                                        <a:schemeClr val="bg1"/>
                                      </p:to>
                                    </p:animClr>
                                    <p:set>
                                      <p:cBhvr>
                                        <p:cTn id="12" dur="250" autoRev="1" fill="hold"/>
                                        <p:tgtEl>
                                          <p:spTgt spid="47124"/>
                                        </p:tgtEl>
                                        <p:attrNameLst>
                                          <p:attrName>fill.type</p:attrName>
                                        </p:attrNameLst>
                                      </p:cBhvr>
                                      <p:to>
                                        <p:strVal val="solid"/>
                                      </p:to>
                                    </p:set>
                                    <p:set>
                                      <p:cBhvr>
                                        <p:cTn id="13" dur="250" autoRev="1" fill="hold"/>
                                        <p:tgtEl>
                                          <p:spTgt spid="47124"/>
                                        </p:tgtEl>
                                        <p:attrNameLst>
                                          <p:attrName>fill.on</p:attrName>
                                        </p:attrNameLst>
                                      </p:cBhvr>
                                      <p:to>
                                        <p:strVal val="true"/>
                                      </p:to>
                                    </p:set>
                                  </p:childTnLst>
                                </p:cTn>
                              </p:par>
                              <p:par>
                                <p:cTn id="14" presetID="10" presetClass="entr" presetSubtype="0" repeatCount="indefinite" fill="hold" grpId="0" nodeType="withEffect">
                                  <p:stCondLst>
                                    <p:cond delay="0"/>
                                  </p:stCondLst>
                                  <p:childTnLst>
                                    <p:set>
                                      <p:cBhvr>
                                        <p:cTn id="15" dur="1" fill="hold">
                                          <p:stCondLst>
                                            <p:cond delay="0"/>
                                          </p:stCondLst>
                                        </p:cTn>
                                        <p:tgtEl>
                                          <p:spTgt spid="47107"/>
                                        </p:tgtEl>
                                        <p:attrNameLst>
                                          <p:attrName>style.visibility</p:attrName>
                                        </p:attrNameLst>
                                      </p:cBhvr>
                                      <p:to>
                                        <p:strVal val="visible"/>
                                      </p:to>
                                    </p:set>
                                    <p:animEffect transition="in" filter="fade">
                                      <p:cBhvr>
                                        <p:cTn id="16" dur="2000"/>
                                        <p:tgtEl>
                                          <p:spTgt spid="47107"/>
                                        </p:tgtEl>
                                      </p:cBhvr>
                                    </p:animEffect>
                                  </p:childTnLst>
                                </p:cTn>
                              </p:par>
                              <p:par>
                                <p:cTn id="17" presetID="39" presetClass="path" presetSubtype="0" repeatCount="indefinite" accel="50000" decel="50000" fill="hold" nodeType="withEffect">
                                  <p:stCondLst>
                                    <p:cond delay="0"/>
                                  </p:stCondLst>
                                  <p:childTnLst>
                                    <p:animMotion origin="layout" path="M -3.33333E-6 -2.22222E-6 C -3.33333E-6 0.04676 0.08195 0.08264 0.18212 0.08264 C 0.28525 0.08264 0.36771 0.04676 0.36771 -2.22222E-6 C 0.36771 -0.04676 0.44966 -0.08264 0.55295 -0.08264 C 0.65295 -0.08264 0.73542 -0.04676 0.73542 -2.22222E-6 " pathEditMode="relative" rAng="0" ptsTypes="fffff">
                                      <p:cBhvr>
                                        <p:cTn id="18" dur="2000" fill="hold"/>
                                        <p:tgtEl>
                                          <p:spTgt spid="47115"/>
                                        </p:tgtEl>
                                        <p:attrNameLst>
                                          <p:attrName>ppt_x</p:attrName>
                                          <p:attrName>ppt_y</p:attrName>
                                        </p:attrNameLst>
                                      </p:cBhvr>
                                      <p:rCtr x="36771" y="0"/>
                                    </p:animMotion>
                                  </p:childTnLst>
                                </p:cTn>
                              </p:par>
                              <p:par>
                                <p:cTn id="19" presetID="56" presetClass="entr" presetSubtype="0" fill="hold" grpId="0" nodeType="withEffect">
                                  <p:stCondLst>
                                    <p:cond delay="0"/>
                                  </p:stCondLst>
                                  <p:iterate type="lt">
                                    <p:tmPct val="10000"/>
                                  </p:iterate>
                                  <p:childTnLst>
                                    <p:set>
                                      <p:cBhvr>
                                        <p:cTn id="20" dur="1" fill="hold">
                                          <p:stCondLst>
                                            <p:cond delay="0"/>
                                          </p:stCondLst>
                                        </p:cTn>
                                        <p:tgtEl>
                                          <p:spTgt spid="47106"/>
                                        </p:tgtEl>
                                        <p:attrNameLst>
                                          <p:attrName>style.visibility</p:attrName>
                                        </p:attrNameLst>
                                      </p:cBhvr>
                                      <p:to>
                                        <p:strVal val="visible"/>
                                      </p:to>
                                    </p:set>
                                    <p:anim by="(-#ppt_w*2)" calcmode="lin" valueType="num">
                                      <p:cBhvr rctx="PPT">
                                        <p:cTn id="21" dur="500" autoRev="1" fill="hold">
                                          <p:stCondLst>
                                            <p:cond delay="0"/>
                                          </p:stCondLst>
                                        </p:cTn>
                                        <p:tgtEl>
                                          <p:spTgt spid="47106"/>
                                        </p:tgtEl>
                                        <p:attrNameLst>
                                          <p:attrName>ppt_w</p:attrName>
                                        </p:attrNameLst>
                                      </p:cBhvr>
                                    </p:anim>
                                    <p:anim by="(#ppt_w*0.50)" calcmode="lin" valueType="num">
                                      <p:cBhvr>
                                        <p:cTn id="22" dur="500" decel="50000" autoRev="1" fill="hold">
                                          <p:stCondLst>
                                            <p:cond delay="0"/>
                                          </p:stCondLst>
                                        </p:cTn>
                                        <p:tgtEl>
                                          <p:spTgt spid="47106"/>
                                        </p:tgtEl>
                                        <p:attrNameLst>
                                          <p:attrName>ppt_x</p:attrName>
                                        </p:attrNameLst>
                                      </p:cBhvr>
                                    </p:anim>
                                    <p:anim from="(-#ppt_h/2)" to="(#ppt_y)" calcmode="lin" valueType="num">
                                      <p:cBhvr>
                                        <p:cTn id="23" dur="1000" fill="hold">
                                          <p:stCondLst>
                                            <p:cond delay="0"/>
                                          </p:stCondLst>
                                        </p:cTn>
                                        <p:tgtEl>
                                          <p:spTgt spid="47106"/>
                                        </p:tgtEl>
                                        <p:attrNameLst>
                                          <p:attrName>ppt_y</p:attrName>
                                        </p:attrNameLst>
                                      </p:cBhvr>
                                    </p:anim>
                                    <p:animRot by="21600000">
                                      <p:cBhvr>
                                        <p:cTn id="24" dur="1000" fill="hold">
                                          <p:stCondLst>
                                            <p:cond delay="0"/>
                                          </p:stCondLst>
                                        </p:cTn>
                                        <p:tgtEl>
                                          <p:spTgt spid="47106"/>
                                        </p:tgtEl>
                                        <p:attrNameLst>
                                          <p:attrName>r</p:attrName>
                                        </p:attrNameLst>
                                      </p:cBhvr>
                                    </p:animRot>
                                  </p:childTnLst>
                                </p:cTn>
                              </p:par>
                              <p:par>
                                <p:cTn id="25" presetID="27" presetClass="emph" presetSubtype="0" repeatCount="indefinite" fill="hold" grpId="0" nodeType="withEffect">
                                  <p:stCondLst>
                                    <p:cond delay="0"/>
                                  </p:stCondLst>
                                  <p:iterate type="lt">
                                    <p:tmPct val="0"/>
                                  </p:iterate>
                                  <p:childTnLst>
                                    <p:animClr clrSpc="rgb" dir="cw">
                                      <p:cBhvr override="childStyle">
                                        <p:cTn id="26" dur="250" autoRev="1" fill="hold"/>
                                        <p:tgtEl>
                                          <p:spTgt spid="33"/>
                                        </p:tgtEl>
                                        <p:attrNameLst>
                                          <p:attrName>style.color</p:attrName>
                                        </p:attrNameLst>
                                      </p:cBhvr>
                                      <p:to>
                                        <a:schemeClr val="bg1"/>
                                      </p:to>
                                    </p:animClr>
                                    <p:animClr clrSpc="rgb" dir="cw">
                                      <p:cBhvr>
                                        <p:cTn id="27" dur="250" autoRev="1" fill="hold"/>
                                        <p:tgtEl>
                                          <p:spTgt spid="33"/>
                                        </p:tgtEl>
                                        <p:attrNameLst>
                                          <p:attrName>fillcolor</p:attrName>
                                        </p:attrNameLst>
                                      </p:cBhvr>
                                      <p:to>
                                        <a:schemeClr val="bg1"/>
                                      </p:to>
                                    </p:animClr>
                                    <p:set>
                                      <p:cBhvr>
                                        <p:cTn id="28" dur="250" autoRev="1" fill="hold"/>
                                        <p:tgtEl>
                                          <p:spTgt spid="33"/>
                                        </p:tgtEl>
                                        <p:attrNameLst>
                                          <p:attrName>fill.type</p:attrName>
                                        </p:attrNameLst>
                                      </p:cBhvr>
                                      <p:to>
                                        <p:strVal val="solid"/>
                                      </p:to>
                                    </p:set>
                                    <p:set>
                                      <p:cBhvr>
                                        <p:cTn id="29" dur="250" autoRev="1" fill="hold"/>
                                        <p:tgtEl>
                                          <p:spTgt spid="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nimBg="1"/>
      <p:bldP spid="47107" grpId="0" animBg="1"/>
      <p:bldP spid="47124" grpId="0" animBg="1"/>
      <p:bldP spid="47125" grpId="0" animBg="1"/>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057400" y="304800"/>
            <a:ext cx="44196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dirty="0">
                <a:solidFill>
                  <a:srgbClr val="0000FF"/>
                </a:solidFill>
                <a:latin typeface="+mn-lt"/>
              </a:rPr>
              <a:t>Quan sát các loại gương.</a:t>
            </a:r>
            <a:endParaRPr lang="en-US" sz="2800" dirty="0">
              <a:solidFill>
                <a:prstClr val="black"/>
              </a:solidFill>
              <a:latin typeface="+mn-lt"/>
            </a:endParaRPr>
          </a:p>
        </p:txBody>
      </p:sp>
      <p:pic>
        <p:nvPicPr>
          <p:cNvPr id="9" name="Picture 1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4800" y="914400"/>
            <a:ext cx="2819400" cy="317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1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429000" y="914400"/>
            <a:ext cx="2819400"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324600" y="914400"/>
            <a:ext cx="2819400" cy="3349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1295400" y="5791200"/>
            <a:ext cx="67056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dirty="0">
                <a:solidFill>
                  <a:srgbClr val="0000FF"/>
                </a:solidFill>
                <a:latin typeface="+mn-lt"/>
              </a:rPr>
              <a:t>Gương nào có tính chất em đã học?</a:t>
            </a:r>
            <a:endParaRPr lang="en-US" sz="2800" dirty="0">
              <a:solidFill>
                <a:prstClr val="black"/>
              </a:solidFill>
              <a:latin typeface="+mn-lt"/>
            </a:endParaRPr>
          </a:p>
        </p:txBody>
      </p:sp>
      <p:sp>
        <p:nvSpPr>
          <p:cNvPr id="13" name="Oval 12"/>
          <p:cNvSpPr/>
          <p:nvPr/>
        </p:nvSpPr>
        <p:spPr>
          <a:xfrm>
            <a:off x="1295400" y="4267200"/>
            <a:ext cx="762000" cy="5334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r>
              <a:rPr lang="en-US" sz="3200" b="1" dirty="0">
                <a:solidFill>
                  <a:srgbClr val="0000FF"/>
                </a:solidFill>
              </a:rPr>
              <a:t>1</a:t>
            </a:r>
            <a:endParaRPr lang="en-US" b="1" dirty="0">
              <a:solidFill>
                <a:srgbClr val="0000FF"/>
              </a:solidFill>
            </a:endParaRPr>
          </a:p>
        </p:txBody>
      </p:sp>
      <p:sp>
        <p:nvSpPr>
          <p:cNvPr id="14" name="Oval 13"/>
          <p:cNvSpPr/>
          <p:nvPr/>
        </p:nvSpPr>
        <p:spPr>
          <a:xfrm>
            <a:off x="4267200" y="4343400"/>
            <a:ext cx="762000" cy="5334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r>
              <a:rPr lang="en-US" sz="3200" b="1" dirty="0">
                <a:solidFill>
                  <a:srgbClr val="0000FF"/>
                </a:solidFill>
              </a:rPr>
              <a:t>2</a:t>
            </a:r>
            <a:endParaRPr lang="en-US" b="1" dirty="0">
              <a:solidFill>
                <a:srgbClr val="0000FF"/>
              </a:solidFill>
            </a:endParaRPr>
          </a:p>
        </p:txBody>
      </p:sp>
      <p:sp>
        <p:nvSpPr>
          <p:cNvPr id="15" name="Oval 14"/>
          <p:cNvSpPr/>
          <p:nvPr/>
        </p:nvSpPr>
        <p:spPr>
          <a:xfrm>
            <a:off x="7162800" y="4267200"/>
            <a:ext cx="762000" cy="5334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r>
              <a:rPr lang="en-US" sz="3200" b="1" dirty="0">
                <a:solidFill>
                  <a:srgbClr val="0000FF"/>
                </a:solidFill>
              </a:rPr>
              <a:t>3</a:t>
            </a:r>
            <a:endParaRPr lang="en-US" b="1" dirty="0">
              <a:solidFill>
                <a:srgbClr val="0000FF"/>
              </a:solidFill>
            </a:endParaRPr>
          </a:p>
        </p:txBody>
      </p:sp>
      <p:sp>
        <p:nvSpPr>
          <p:cNvPr id="16" name="TextBox 15"/>
          <p:cNvSpPr txBox="1">
            <a:spLocks noChangeArrowheads="1"/>
          </p:cNvSpPr>
          <p:nvPr/>
        </p:nvSpPr>
        <p:spPr bwMode="auto">
          <a:xfrm>
            <a:off x="381000" y="4953000"/>
            <a:ext cx="25146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dirty="0">
                <a:solidFill>
                  <a:srgbClr val="0000FF"/>
                </a:solidFill>
                <a:latin typeface="+mn-lt"/>
              </a:rPr>
              <a:t>Gương phẳng</a:t>
            </a:r>
            <a:endParaRPr lang="en-US" sz="2800" dirty="0">
              <a:solidFill>
                <a:prstClr val="black"/>
              </a:solidFill>
              <a:latin typeface="+mn-lt"/>
            </a:endParaRPr>
          </a:p>
        </p:txBody>
      </p:sp>
      <p:sp>
        <p:nvSpPr>
          <p:cNvPr id="17" name="TextBox 16"/>
          <p:cNvSpPr txBox="1">
            <a:spLocks noChangeArrowheads="1"/>
          </p:cNvSpPr>
          <p:nvPr/>
        </p:nvSpPr>
        <p:spPr bwMode="auto">
          <a:xfrm>
            <a:off x="6172200" y="4953000"/>
            <a:ext cx="27432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dirty="0">
                <a:solidFill>
                  <a:srgbClr val="0000FF"/>
                </a:solidFill>
                <a:latin typeface="+mn-lt"/>
              </a:rPr>
              <a:t>Gương </a:t>
            </a:r>
            <a:r>
              <a:rPr lang="en-US" sz="2800" dirty="0" smtClean="0">
                <a:solidFill>
                  <a:srgbClr val="0000FF"/>
                </a:solidFill>
                <a:latin typeface="+mn-lt"/>
              </a:rPr>
              <a:t> </a:t>
            </a:r>
            <a:r>
              <a:rPr lang="en-US" sz="2800" dirty="0">
                <a:solidFill>
                  <a:srgbClr val="0000FF"/>
                </a:solidFill>
                <a:latin typeface="+mn-lt"/>
              </a:rPr>
              <a:t>…</a:t>
            </a:r>
            <a:r>
              <a:rPr lang="en-US" sz="2800" b="1" dirty="0">
                <a:solidFill>
                  <a:srgbClr val="FF0000"/>
                </a:solidFill>
                <a:latin typeface="+mn-lt"/>
              </a:rPr>
              <a:t>?</a:t>
            </a:r>
          </a:p>
        </p:txBody>
      </p:sp>
      <p:sp>
        <p:nvSpPr>
          <p:cNvPr id="18" name="TextBox 17"/>
          <p:cNvSpPr txBox="1">
            <a:spLocks noChangeArrowheads="1"/>
          </p:cNvSpPr>
          <p:nvPr/>
        </p:nvSpPr>
        <p:spPr bwMode="auto">
          <a:xfrm>
            <a:off x="3124200" y="4953000"/>
            <a:ext cx="25146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dirty="0">
                <a:solidFill>
                  <a:srgbClr val="0000FF"/>
                </a:solidFill>
                <a:latin typeface="+mn-lt"/>
              </a:rPr>
              <a:t>Gương cầu lồi</a:t>
            </a:r>
            <a:endParaRPr lang="en-US" sz="2800" dirty="0">
              <a:solidFill>
                <a:prstClr val="black"/>
              </a:solidFill>
              <a:latin typeface="+mn-lt"/>
            </a:endParaRPr>
          </a:p>
        </p:txBody>
      </p:sp>
    </p:spTree>
    <p:extLst>
      <p:ext uri="{BB962C8B-B14F-4D97-AF65-F5344CB8AC3E}">
        <p14:creationId xmlns="" xmlns:p14="http://schemas.microsoft.com/office/powerpoint/2010/main" val="33065399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500"/>
                                        <p:tgtEl>
                                          <p:spTgt spid="9"/>
                                        </p:tgtEl>
                                      </p:cBhvr>
                                    </p:animEffect>
                                  </p:childTnLst>
                                </p:cTn>
                              </p:par>
                              <p:par>
                                <p:cTn id="14" presetID="4"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ox(in)">
                                      <p:cBhvr>
                                        <p:cTn id="16" dur="500"/>
                                        <p:tgtEl>
                                          <p:spTgt spid="11"/>
                                        </p:tgtEl>
                                      </p:cBhvr>
                                    </p:animEffect>
                                  </p:childTnLst>
                                </p:cTn>
                              </p:par>
                              <p:par>
                                <p:cTn id="17" presetID="4" presetClass="entr" presetSubtype="1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ox(in)">
                                      <p:cBhvr>
                                        <p:cTn id="19" dur="500"/>
                                        <p:tgtEl>
                                          <p:spTgt spid="10"/>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500"/>
                                        <p:tgtEl>
                                          <p:spTgt spid="13"/>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ox(in)">
                                      <p:cBhvr>
                                        <p:cTn id="25" dur="500"/>
                                        <p:tgtEl>
                                          <p:spTgt spid="14"/>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ox(in)">
                                      <p:cBhvr>
                                        <p:cTn id="28" dur="500"/>
                                        <p:tgtEl>
                                          <p:spTgt spid="1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0-#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0-#ppt_w/2"/>
                                          </p:val>
                                        </p:tav>
                                        <p:tav tm="100000">
                                          <p:val>
                                            <p:strVal val="#ppt_x"/>
                                          </p:val>
                                        </p:tav>
                                      </p:tavLst>
                                    </p:anim>
                                    <p:anim calcmode="lin" valueType="num">
                                      <p:cBhvr additive="base">
                                        <p:cTn id="4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0-#ppt_w/2"/>
                                          </p:val>
                                        </p:tav>
                                        <p:tav tm="100000">
                                          <p:val>
                                            <p:strVal val="#ppt_x"/>
                                          </p:val>
                                        </p:tav>
                                      </p:tavLst>
                                    </p:anim>
                                    <p:anim calcmode="lin" valueType="num">
                                      <p:cBhvr additive="base">
                                        <p:cTn id="4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0-#ppt_w/2"/>
                                          </p:val>
                                        </p:tav>
                                        <p:tav tm="100000">
                                          <p:val>
                                            <p:strVal val="#ppt_x"/>
                                          </p:val>
                                        </p:tav>
                                      </p:tavLst>
                                    </p:anim>
                                    <p:anim calcmode="lin" valueType="num">
                                      <p:cBhvr additive="base">
                                        <p:cTn id="5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animBg="1"/>
      <p:bldP spid="14" grpId="0" animBg="1"/>
      <p:bldP spid="15" grpId="0" animBg="1"/>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ext Box 3"/>
          <p:cNvSpPr txBox="1">
            <a:spLocks noChangeArrowheads="1"/>
          </p:cNvSpPr>
          <p:nvPr/>
        </p:nvSpPr>
        <p:spPr bwMode="auto">
          <a:xfrm>
            <a:off x="0" y="2819400"/>
            <a:ext cx="8763000" cy="1200329"/>
          </a:xfrm>
          <a:prstGeom prst="rect">
            <a:avLst/>
          </a:prstGeom>
          <a:noFill/>
          <a:ln w="9525">
            <a:noFill/>
            <a:miter lim="800000"/>
            <a:headEnd/>
            <a:tailEnd/>
          </a:ln>
          <a:effectLst>
            <a:outerShdw dist="99190" dir="2388334" algn="ctr" rotWithShape="0">
              <a:schemeClr val="tx2"/>
            </a:outerShdw>
          </a:effectLst>
        </p:spPr>
        <p:txBody>
          <a:bodyPr wrap="square">
            <a:spAutoFit/>
          </a:bodyPr>
          <a:lstStyle/>
          <a:p>
            <a:pPr algn="ctr" fontAlgn="base">
              <a:spcBef>
                <a:spcPct val="50000"/>
              </a:spcBef>
              <a:spcAft>
                <a:spcPct val="0"/>
              </a:spcAft>
              <a:defRPr/>
            </a:pPr>
            <a:r>
              <a:rPr lang="en-US" sz="7200" b="1" i="1" dirty="0" smtClean="0">
                <a:solidFill>
                  <a:srgbClr val="FFC000"/>
                </a:solidFill>
                <a:effectLst>
                  <a:outerShdw blurRad="38100" dist="38100" dir="2700000" algn="tl">
                    <a:srgbClr val="000000"/>
                  </a:outerShdw>
                </a:effectLst>
                <a:latin typeface="Times New Roman" pitchFamily="18" charset="0"/>
                <a:cs typeface="Times New Roman" pitchFamily="18" charset="0"/>
              </a:rPr>
              <a:t>Gương cầu lõm</a:t>
            </a:r>
            <a:endParaRPr lang="en-US" sz="7200" b="1" i="1" dirty="0">
              <a:solidFill>
                <a:srgbClr val="FFC000"/>
              </a:solidFill>
              <a:effectLst>
                <a:outerShdw blurRad="38100" dist="38100" dir="2700000" algn="tl">
                  <a:srgbClr val="000000"/>
                </a:outerShdw>
              </a:effectLst>
              <a:latin typeface="Times New Roman" pitchFamily="18" charset="0"/>
              <a:cs typeface="Times New Roman" pitchFamily="18" charset="0"/>
            </a:endParaRPr>
          </a:p>
        </p:txBody>
      </p:sp>
      <p:sp>
        <p:nvSpPr>
          <p:cNvPr id="64516" name="Text Box 4"/>
          <p:cNvSpPr txBox="1">
            <a:spLocks noChangeArrowheads="1"/>
          </p:cNvSpPr>
          <p:nvPr/>
        </p:nvSpPr>
        <p:spPr bwMode="auto">
          <a:xfrm>
            <a:off x="1295400" y="1752600"/>
            <a:ext cx="6400800" cy="923330"/>
          </a:xfrm>
          <a:prstGeom prst="rect">
            <a:avLst/>
          </a:prstGeom>
          <a:noFill/>
          <a:ln w="9525">
            <a:noFill/>
            <a:miter lim="800000"/>
            <a:headEnd/>
            <a:tailEnd/>
          </a:ln>
          <a:effectLst>
            <a:outerShdw dist="53882" dir="2700000" algn="ctr" rotWithShape="0">
              <a:schemeClr val="tx1"/>
            </a:outerShdw>
          </a:effectLst>
        </p:spPr>
        <p:txBody>
          <a:bodyPr wrap="square">
            <a:spAutoFit/>
          </a:bodyPr>
          <a:lstStyle/>
          <a:p>
            <a:pPr algn="ctr" fontAlgn="base">
              <a:spcBef>
                <a:spcPct val="50000"/>
              </a:spcBef>
              <a:spcAft>
                <a:spcPct val="0"/>
              </a:spcAft>
              <a:defRPr/>
            </a:pPr>
            <a:r>
              <a:rPr lang="en-US" sz="5400" b="1" dirty="0" err="1" smtClean="0">
                <a:solidFill>
                  <a:srgbClr val="FF0000"/>
                </a:solidFill>
                <a:latin typeface="Times New Roman" pitchFamily="18" charset="0"/>
                <a:cs typeface="Times New Roman" pitchFamily="18" charset="0"/>
              </a:rPr>
              <a:t>Tiết</a:t>
            </a:r>
            <a:r>
              <a:rPr lang="en-US" sz="5400" b="1" dirty="0" smtClean="0">
                <a:solidFill>
                  <a:srgbClr val="FF0000"/>
                </a:solidFill>
                <a:latin typeface="Times New Roman" pitchFamily="18" charset="0"/>
                <a:cs typeface="Times New Roman" pitchFamily="18" charset="0"/>
              </a:rPr>
              <a:t> </a:t>
            </a:r>
            <a:r>
              <a:rPr lang="en-US" sz="5400" b="1" dirty="0" smtClean="0">
                <a:solidFill>
                  <a:srgbClr val="FF0000"/>
                </a:solidFill>
                <a:latin typeface="Times New Roman" pitchFamily="18" charset="0"/>
                <a:cs typeface="Times New Roman" pitchFamily="18" charset="0"/>
              </a:rPr>
              <a:t>8 - </a:t>
            </a:r>
            <a:r>
              <a:rPr lang="en-US" sz="5400" b="1" dirty="0" err="1" smtClean="0">
                <a:solidFill>
                  <a:srgbClr val="FF0000"/>
                </a:solidFill>
                <a:latin typeface="Times New Roman" pitchFamily="18" charset="0"/>
                <a:cs typeface="Times New Roman" pitchFamily="18" charset="0"/>
              </a:rPr>
              <a:t>Bài</a:t>
            </a:r>
            <a:r>
              <a:rPr lang="en-US" sz="5400" b="1" dirty="0" smtClean="0">
                <a:solidFill>
                  <a:srgbClr val="FF0000"/>
                </a:solidFill>
                <a:latin typeface="Times New Roman" pitchFamily="18" charset="0"/>
                <a:cs typeface="Times New Roman" pitchFamily="18" charset="0"/>
              </a:rPr>
              <a:t> </a:t>
            </a:r>
            <a:r>
              <a:rPr lang="en-US" sz="5400" b="1" dirty="0">
                <a:solidFill>
                  <a:srgbClr val="FF0000"/>
                </a:solidFill>
                <a:latin typeface="Times New Roman" pitchFamily="18" charset="0"/>
                <a:cs typeface="Times New Roman" pitchFamily="18" charset="0"/>
              </a:rPr>
              <a:t>8</a:t>
            </a:r>
          </a:p>
        </p:txBody>
      </p:sp>
    </p:spTree>
    <p:extLst>
      <p:ext uri="{BB962C8B-B14F-4D97-AF65-F5344CB8AC3E}">
        <p14:creationId xmlns="" xmlns:p14="http://schemas.microsoft.com/office/powerpoint/2010/main" val="29748396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516"/>
                                        </p:tgtEl>
                                        <p:attrNameLst>
                                          <p:attrName>style.visibility</p:attrName>
                                        </p:attrNameLst>
                                      </p:cBhvr>
                                      <p:to>
                                        <p:strVal val="visible"/>
                                      </p:to>
                                    </p:set>
                                    <p:animEffect transition="in" filter="wipe(left)">
                                      <p:cBhvr>
                                        <p:cTn id="7" dur="960"/>
                                        <p:tgtEl>
                                          <p:spTgt spid="645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iterate type="lt">
                                    <p:tmPct val="0"/>
                                  </p:iterate>
                                  <p:childTnLst>
                                    <p:set>
                                      <p:cBhvr>
                                        <p:cTn id="11" dur="1" fill="hold">
                                          <p:stCondLst>
                                            <p:cond delay="0"/>
                                          </p:stCondLst>
                                        </p:cTn>
                                        <p:tgtEl>
                                          <p:spTgt spid="64515">
                                            <p:txEl>
                                              <p:pRg st="0" end="0"/>
                                            </p:txEl>
                                          </p:spTgt>
                                        </p:tgtEl>
                                        <p:attrNameLst>
                                          <p:attrName>style.visibility</p:attrName>
                                        </p:attrNameLst>
                                      </p:cBhvr>
                                      <p:to>
                                        <p:strVal val="visible"/>
                                      </p:to>
                                    </p:set>
                                    <p:animEffect transition="in" filter="wedge">
                                      <p:cBhvr>
                                        <p:cTn id="12" dur="2000"/>
                                        <p:tgtEl>
                                          <p:spTgt spid="645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905000" y="228600"/>
            <a:ext cx="4953000" cy="584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fontAlgn="base">
              <a:spcBef>
                <a:spcPct val="0"/>
              </a:spcBef>
              <a:spcAft>
                <a:spcPct val="0"/>
              </a:spcAft>
              <a:defRPr/>
            </a:pPr>
            <a:r>
              <a:rPr lang="vi-VN" sz="3200" b="1" i="1" dirty="0">
                <a:solidFill>
                  <a:srgbClr val="FF0000"/>
                </a:solidFill>
              </a:rPr>
              <a:t>B</a:t>
            </a:r>
            <a:r>
              <a:rPr lang="en-US" sz="3200" b="1" i="1" dirty="0">
                <a:solidFill>
                  <a:srgbClr val="FF0000"/>
                </a:solidFill>
              </a:rPr>
              <a:t>à</a:t>
            </a:r>
            <a:r>
              <a:rPr lang="vi-VN" sz="3200" b="1" i="1" dirty="0">
                <a:solidFill>
                  <a:srgbClr val="FF0000"/>
                </a:solidFill>
              </a:rPr>
              <a:t>i 8: GƯƠNG CẦU LÕM</a:t>
            </a:r>
          </a:p>
        </p:txBody>
      </p:sp>
      <p:sp>
        <p:nvSpPr>
          <p:cNvPr id="6" name="TextBox 5"/>
          <p:cNvSpPr txBox="1">
            <a:spLocks noChangeArrowheads="1"/>
          </p:cNvSpPr>
          <p:nvPr/>
        </p:nvSpPr>
        <p:spPr bwMode="auto">
          <a:xfrm>
            <a:off x="228600" y="1295400"/>
            <a:ext cx="5715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dirty="0" smtClean="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Gương cầu lõm là gì?</a:t>
            </a:r>
          </a:p>
        </p:txBody>
      </p:sp>
      <p:sp>
        <p:nvSpPr>
          <p:cNvPr id="8" name="TextBox 7"/>
          <p:cNvSpPr txBox="1">
            <a:spLocks noChangeArrowheads="1"/>
          </p:cNvSpPr>
          <p:nvPr/>
        </p:nvSpPr>
        <p:spPr bwMode="auto">
          <a:xfrm>
            <a:off x="152400" y="1905000"/>
            <a:ext cx="88392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dirty="0">
                <a:solidFill>
                  <a:srgbClr val="0000FF"/>
                </a:solidFill>
                <a:latin typeface="Times New Roman" pitchFamily="18" charset="0"/>
                <a:cs typeface="Times New Roman" pitchFamily="18" charset="0"/>
              </a:rPr>
              <a:t>Gương cầu lõm là một phần mặt cầu, phản xạ tốt ánh sáng, có mặt phản xạ là mặt trong của một phần hình cầu.</a:t>
            </a:r>
            <a:endParaRPr lang="en-US" sz="2800" dirty="0">
              <a:solidFill>
                <a:prstClr val="black"/>
              </a:solidFill>
              <a:latin typeface="Times New Roman" pitchFamily="18" charset="0"/>
              <a:cs typeface="Times New Roman" pitchFamily="18" charset="0"/>
            </a:endParaRPr>
          </a:p>
        </p:txBody>
      </p:sp>
      <p:sp>
        <p:nvSpPr>
          <p:cNvPr id="9" name="TextBox 8"/>
          <p:cNvSpPr txBox="1">
            <a:spLocks noChangeArrowheads="1"/>
          </p:cNvSpPr>
          <p:nvPr/>
        </p:nvSpPr>
        <p:spPr bwMode="auto">
          <a:xfrm>
            <a:off x="228600" y="3048000"/>
            <a:ext cx="70104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dirty="0" smtClean="0">
                <a:solidFill>
                  <a:srgbClr val="FF0000"/>
                </a:solidFill>
                <a:latin typeface="Times New Roman" pitchFamily="18" charset="0"/>
                <a:cs typeface="Times New Roman" pitchFamily="18" charset="0"/>
              </a:rPr>
              <a:t>I. </a:t>
            </a:r>
            <a:r>
              <a:rPr lang="en-US" sz="2800" b="1" dirty="0">
                <a:solidFill>
                  <a:srgbClr val="FF0000"/>
                </a:solidFill>
                <a:latin typeface="Times New Roman" pitchFamily="18" charset="0"/>
                <a:cs typeface="Times New Roman" pitchFamily="18" charset="0"/>
              </a:rPr>
              <a:t>Ảnh của vật tạo bởi gương cầu lõm:</a:t>
            </a:r>
          </a:p>
        </p:txBody>
      </p:sp>
      <p:sp>
        <p:nvSpPr>
          <p:cNvPr id="10" name="TextBox 9"/>
          <p:cNvSpPr txBox="1">
            <a:spLocks noChangeArrowheads="1"/>
          </p:cNvSpPr>
          <p:nvPr/>
        </p:nvSpPr>
        <p:spPr bwMode="auto">
          <a:xfrm>
            <a:off x="304800" y="3657600"/>
            <a:ext cx="2590800"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600" b="1" dirty="0">
                <a:solidFill>
                  <a:srgbClr val="0000FF"/>
                </a:solidFill>
                <a:latin typeface="Times New Roman" pitchFamily="18" charset="0"/>
                <a:cs typeface="Times New Roman" pitchFamily="18" charset="0"/>
              </a:rPr>
              <a:t>1/ Thí nghiệm:</a:t>
            </a:r>
            <a:endParaRPr lang="vi-VN" sz="2600" b="1" dirty="0">
              <a:solidFill>
                <a:srgbClr val="0000FF"/>
              </a:solidFill>
              <a:latin typeface="Times New Roman" pitchFamily="18" charset="0"/>
              <a:cs typeface="Times New Roman" pitchFamily="18" charset="0"/>
            </a:endParaRPr>
          </a:p>
        </p:txBody>
      </p:sp>
      <p:sp>
        <p:nvSpPr>
          <p:cNvPr id="11" name="TextBox 10"/>
          <p:cNvSpPr txBox="1">
            <a:spLocks noChangeArrowheads="1"/>
          </p:cNvSpPr>
          <p:nvPr/>
        </p:nvSpPr>
        <p:spPr bwMode="auto">
          <a:xfrm>
            <a:off x="609600" y="4419600"/>
            <a:ext cx="7315200"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vi-VN" sz="3200" dirty="0">
                <a:solidFill>
                  <a:srgbClr val="0000FF"/>
                </a:solidFill>
                <a:latin typeface="Times New Roman" pitchFamily="18" charset="0"/>
                <a:cs typeface="Times New Roman" pitchFamily="18" charset="0"/>
              </a:rPr>
              <a:t>Đặt </a:t>
            </a:r>
            <a:r>
              <a:rPr lang="en-US" sz="3200" dirty="0">
                <a:solidFill>
                  <a:srgbClr val="0000FF"/>
                </a:solidFill>
                <a:latin typeface="Times New Roman" pitchFamily="18" charset="0"/>
                <a:cs typeface="Times New Roman" pitchFamily="18" charset="0"/>
              </a:rPr>
              <a:t>vật</a:t>
            </a:r>
            <a:r>
              <a:rPr lang="vi-VN" sz="3200" dirty="0">
                <a:solidFill>
                  <a:srgbClr val="0000FF"/>
                </a:solidFill>
                <a:latin typeface="Times New Roman" pitchFamily="18" charset="0"/>
                <a:cs typeface="Times New Roman" pitchFamily="18" charset="0"/>
              </a:rPr>
              <a:t> sát gương rồi di chuyển từ từ xa gương, cho đến khi không nhìn thấy ảnh đó nữa.</a:t>
            </a:r>
          </a:p>
        </p:txBody>
      </p:sp>
    </p:spTree>
    <p:extLst>
      <p:ext uri="{BB962C8B-B14F-4D97-AF65-F5344CB8AC3E}">
        <p14:creationId xmlns="" xmlns:p14="http://schemas.microsoft.com/office/powerpoint/2010/main" val="2981144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descr="Green marble"/>
          <p:cNvSpPr>
            <a:spLocks noChangeArrowheads="1"/>
          </p:cNvSpPr>
          <p:nvPr/>
        </p:nvSpPr>
        <p:spPr bwMode="auto">
          <a:xfrm rot="19732917" flipV="1">
            <a:off x="4725988" y="3468688"/>
            <a:ext cx="2716212" cy="687387"/>
          </a:xfrm>
          <a:prstGeom prst="parallelogram">
            <a:avLst>
              <a:gd name="adj" fmla="val 98788"/>
            </a:avLst>
          </a:prstGeom>
          <a:blipFill dpi="0" rotWithShape="1">
            <a:blip r:embed="rId2"/>
            <a:srcRect/>
            <a:tile tx="0" ty="0" sx="100000" sy="100000" flip="none" algn="tl"/>
          </a:blipFill>
          <a:ln w="9525">
            <a:solidFill>
              <a:schemeClr val="tx1"/>
            </a:solidFill>
            <a:miter lim="800000"/>
            <a:headEnd/>
            <a:tailEnd/>
          </a:ln>
        </p:spPr>
        <p:txBody>
          <a:bodyPr wrap="none" anchor="ctr"/>
          <a:lstStyle/>
          <a:p>
            <a:pPr fontAlgn="base">
              <a:spcBef>
                <a:spcPct val="0"/>
              </a:spcBef>
              <a:spcAft>
                <a:spcPct val="0"/>
              </a:spcAft>
            </a:pPr>
            <a:endParaRPr lang="en-US">
              <a:solidFill>
                <a:prstClr val="black"/>
              </a:solidFill>
              <a:latin typeface="Arial" charset="0"/>
            </a:endParaRPr>
          </a:p>
        </p:txBody>
      </p:sp>
      <p:grpSp>
        <p:nvGrpSpPr>
          <p:cNvPr id="9219" name="Group 3"/>
          <p:cNvGrpSpPr>
            <a:grpSpLocks/>
          </p:cNvGrpSpPr>
          <p:nvPr/>
        </p:nvGrpSpPr>
        <p:grpSpPr bwMode="auto">
          <a:xfrm>
            <a:off x="5535613" y="3713163"/>
            <a:ext cx="609600" cy="381000"/>
            <a:chOff x="3347" y="2339"/>
            <a:chExt cx="384" cy="240"/>
          </a:xfrm>
        </p:grpSpPr>
        <p:sp>
          <p:nvSpPr>
            <p:cNvPr id="9256" name="AutoShape 4"/>
            <p:cNvSpPr>
              <a:spLocks noChangeArrowheads="1"/>
            </p:cNvSpPr>
            <p:nvPr/>
          </p:nvSpPr>
          <p:spPr bwMode="auto">
            <a:xfrm rot="-144122" flipH="1" flipV="1">
              <a:off x="3347" y="2412"/>
              <a:ext cx="384" cy="1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471 h 21600"/>
              </a:gdLst>
              <a:ahLst/>
              <a:cxnLst>
                <a:cxn ang="T8">
                  <a:pos x="T0" y="T1"/>
                </a:cxn>
                <a:cxn ang="T9">
                  <a:pos x="T2" y="T3"/>
                </a:cxn>
                <a:cxn ang="T10">
                  <a:pos x="T4" y="T5"/>
                </a:cxn>
                <a:cxn ang="T11">
                  <a:pos x="T6" y="T7"/>
                </a:cxn>
              </a:cxnLst>
              <a:rect l="T12" t="T13" r="T14" b="T15"/>
              <a:pathLst>
                <a:path w="21600" h="21600">
                  <a:moveTo>
                    <a:pt x="10741" y="16169"/>
                  </a:moveTo>
                  <a:cubicBezTo>
                    <a:pt x="7798" y="16137"/>
                    <a:pt x="5430" y="13742"/>
                    <a:pt x="5430" y="10800"/>
                  </a:cubicBezTo>
                  <a:cubicBezTo>
                    <a:pt x="5430" y="7834"/>
                    <a:pt x="7834" y="5430"/>
                    <a:pt x="10800" y="5430"/>
                  </a:cubicBezTo>
                  <a:cubicBezTo>
                    <a:pt x="13765" y="5430"/>
                    <a:pt x="16170" y="7834"/>
                    <a:pt x="16170" y="10800"/>
                  </a:cubicBezTo>
                  <a:cubicBezTo>
                    <a:pt x="16170" y="13742"/>
                    <a:pt x="13801" y="16137"/>
                    <a:pt x="10858" y="16169"/>
                  </a:cubicBezTo>
                  <a:lnTo>
                    <a:pt x="10918" y="21599"/>
                  </a:lnTo>
                  <a:cubicBezTo>
                    <a:pt x="16836" y="21534"/>
                    <a:pt x="21600" y="16718"/>
                    <a:pt x="21600" y="10800"/>
                  </a:cubicBezTo>
                  <a:cubicBezTo>
                    <a:pt x="21600" y="4835"/>
                    <a:pt x="16764" y="0"/>
                    <a:pt x="10800" y="0"/>
                  </a:cubicBezTo>
                  <a:cubicBezTo>
                    <a:pt x="4835" y="0"/>
                    <a:pt x="0" y="4835"/>
                    <a:pt x="0" y="10800"/>
                  </a:cubicBezTo>
                  <a:cubicBezTo>
                    <a:pt x="-1" y="16718"/>
                    <a:pt x="4763" y="21534"/>
                    <a:pt x="10681" y="21599"/>
                  </a:cubicBezTo>
                  <a:close/>
                </a:path>
              </a:pathLst>
            </a:custGeom>
            <a:solidFill>
              <a:schemeClr val="bg1"/>
            </a:solidFill>
            <a:ln w="9525">
              <a:miter lim="800000"/>
              <a:headEnd/>
              <a:tailEnd/>
            </a:ln>
            <a:scene3d>
              <a:camera prst="legacyObliqueTopRight">
                <a:rot lat="17400000" lon="20999989" rev="0"/>
              </a:camera>
              <a:lightRig rig="legacyFlat3" dir="b"/>
            </a:scene3d>
            <a:sp3d prstMaterial="legacyMatte">
              <a:bevelT w="13500" h="13500" prst="angle"/>
              <a:bevelB w="13500" h="13500" prst="angle"/>
              <a:extrusionClr>
                <a:schemeClr val="bg1"/>
              </a:extrusionClr>
            </a:sp3d>
          </p:spPr>
          <p:txBody>
            <a:bodyPr wrap="none" anchor="ctr">
              <a:flatTx/>
            </a:bodyPr>
            <a:lstStyle/>
            <a:p>
              <a:pPr fontAlgn="base">
                <a:spcBef>
                  <a:spcPct val="0"/>
                </a:spcBef>
                <a:spcAft>
                  <a:spcPct val="0"/>
                </a:spcAft>
              </a:pPr>
              <a:endParaRPr lang="en-US">
                <a:solidFill>
                  <a:prstClr val="black"/>
                </a:solidFill>
                <a:latin typeface="Arial" charset="0"/>
              </a:endParaRPr>
            </a:p>
          </p:txBody>
        </p:sp>
        <p:sp>
          <p:nvSpPr>
            <p:cNvPr id="37893" name="AutoShape 5"/>
            <p:cNvSpPr>
              <a:spLocks noChangeArrowheads="1"/>
            </p:cNvSpPr>
            <p:nvPr/>
          </p:nvSpPr>
          <p:spPr bwMode="auto">
            <a:xfrm flipH="1">
              <a:off x="3464" y="2339"/>
              <a:ext cx="160" cy="180"/>
            </a:xfrm>
            <a:prstGeom prst="can">
              <a:avLst>
                <a:gd name="adj" fmla="val 3276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pPr fontAlgn="base">
                <a:spcBef>
                  <a:spcPct val="0"/>
                </a:spcBef>
                <a:spcAft>
                  <a:spcPct val="0"/>
                </a:spcAft>
                <a:defRPr/>
              </a:pPr>
              <a:endParaRPr lang="en-US">
                <a:solidFill>
                  <a:prstClr val="black"/>
                </a:solidFill>
                <a:latin typeface="Arial" charset="0"/>
              </a:endParaRPr>
            </a:p>
          </p:txBody>
        </p:sp>
      </p:grpSp>
      <p:grpSp>
        <p:nvGrpSpPr>
          <p:cNvPr id="9220" name="Group 6"/>
          <p:cNvGrpSpPr>
            <a:grpSpLocks/>
          </p:cNvGrpSpPr>
          <p:nvPr/>
        </p:nvGrpSpPr>
        <p:grpSpPr bwMode="auto">
          <a:xfrm>
            <a:off x="6238875" y="2776538"/>
            <a:ext cx="504825" cy="892175"/>
            <a:chOff x="3552" y="2915"/>
            <a:chExt cx="384" cy="685"/>
          </a:xfrm>
        </p:grpSpPr>
        <p:grpSp>
          <p:nvGrpSpPr>
            <p:cNvPr id="9252" name="Group 7"/>
            <p:cNvGrpSpPr>
              <a:grpSpLocks/>
            </p:cNvGrpSpPr>
            <p:nvPr/>
          </p:nvGrpSpPr>
          <p:grpSpPr bwMode="auto">
            <a:xfrm>
              <a:off x="3552" y="3360"/>
              <a:ext cx="384" cy="240"/>
              <a:chOff x="2031" y="2501"/>
              <a:chExt cx="326" cy="242"/>
            </a:xfrm>
          </p:grpSpPr>
          <p:sp>
            <p:nvSpPr>
              <p:cNvPr id="9254" name="AutoShape 8"/>
              <p:cNvSpPr>
                <a:spLocks noChangeArrowheads="1"/>
              </p:cNvSpPr>
              <p:nvPr/>
            </p:nvSpPr>
            <p:spPr bwMode="auto">
              <a:xfrm rot="-144122" flipH="1" flipV="1">
                <a:off x="2031" y="2575"/>
                <a:ext cx="326" cy="1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471 h 21600"/>
                </a:gdLst>
                <a:ahLst/>
                <a:cxnLst>
                  <a:cxn ang="T8">
                    <a:pos x="T0" y="T1"/>
                  </a:cxn>
                  <a:cxn ang="T9">
                    <a:pos x="T2" y="T3"/>
                  </a:cxn>
                  <a:cxn ang="T10">
                    <a:pos x="T4" y="T5"/>
                  </a:cxn>
                  <a:cxn ang="T11">
                    <a:pos x="T6" y="T7"/>
                  </a:cxn>
                </a:cxnLst>
                <a:rect l="T12" t="T13" r="T14" b="T15"/>
                <a:pathLst>
                  <a:path w="21600" h="21600">
                    <a:moveTo>
                      <a:pt x="10741" y="16169"/>
                    </a:moveTo>
                    <a:cubicBezTo>
                      <a:pt x="7798" y="16137"/>
                      <a:pt x="5430" y="13742"/>
                      <a:pt x="5430" y="10800"/>
                    </a:cubicBezTo>
                    <a:cubicBezTo>
                      <a:pt x="5430" y="7834"/>
                      <a:pt x="7834" y="5430"/>
                      <a:pt x="10800" y="5430"/>
                    </a:cubicBezTo>
                    <a:cubicBezTo>
                      <a:pt x="13765" y="5430"/>
                      <a:pt x="16170" y="7834"/>
                      <a:pt x="16170" y="10800"/>
                    </a:cubicBezTo>
                    <a:cubicBezTo>
                      <a:pt x="16170" y="13742"/>
                      <a:pt x="13801" y="16137"/>
                      <a:pt x="10858" y="16169"/>
                    </a:cubicBezTo>
                    <a:lnTo>
                      <a:pt x="10918" y="21599"/>
                    </a:lnTo>
                    <a:cubicBezTo>
                      <a:pt x="16836" y="21534"/>
                      <a:pt x="21600" y="16718"/>
                      <a:pt x="21600" y="10800"/>
                    </a:cubicBezTo>
                    <a:cubicBezTo>
                      <a:pt x="21600" y="4835"/>
                      <a:pt x="16764" y="0"/>
                      <a:pt x="10800" y="0"/>
                    </a:cubicBezTo>
                    <a:cubicBezTo>
                      <a:pt x="4835" y="0"/>
                      <a:pt x="0" y="4835"/>
                      <a:pt x="0" y="10800"/>
                    </a:cubicBezTo>
                    <a:cubicBezTo>
                      <a:pt x="-1" y="16718"/>
                      <a:pt x="4763" y="21534"/>
                      <a:pt x="10681" y="21599"/>
                    </a:cubicBezTo>
                    <a:close/>
                  </a:path>
                </a:pathLst>
              </a:custGeom>
              <a:solidFill>
                <a:schemeClr val="bg1"/>
              </a:solidFill>
              <a:ln w="9525">
                <a:miter lim="800000"/>
                <a:headEnd/>
                <a:tailEnd/>
              </a:ln>
              <a:scene3d>
                <a:camera prst="legacyObliqueTopRight">
                  <a:rot lat="17400000" lon="20999989" rev="0"/>
                </a:camera>
                <a:lightRig rig="legacyFlat3" dir="b"/>
              </a:scene3d>
              <a:sp3d prstMaterial="legacyMatte">
                <a:bevelT w="13500" h="13500" prst="angle"/>
                <a:bevelB w="13500" h="13500" prst="angle"/>
                <a:extrusionClr>
                  <a:schemeClr val="bg1"/>
                </a:extrusionClr>
              </a:sp3d>
            </p:spPr>
            <p:txBody>
              <a:bodyPr wrap="none" anchor="ctr">
                <a:flatTx/>
              </a:bodyPr>
              <a:lstStyle/>
              <a:p>
                <a:pPr fontAlgn="base">
                  <a:spcBef>
                    <a:spcPct val="0"/>
                  </a:spcBef>
                  <a:spcAft>
                    <a:spcPct val="0"/>
                  </a:spcAft>
                </a:pPr>
                <a:endParaRPr lang="en-US">
                  <a:solidFill>
                    <a:prstClr val="black"/>
                  </a:solidFill>
                  <a:latin typeface="Arial" charset="0"/>
                </a:endParaRPr>
              </a:p>
            </p:txBody>
          </p:sp>
          <p:sp>
            <p:nvSpPr>
              <p:cNvPr id="37897" name="AutoShape 9"/>
              <p:cNvSpPr>
                <a:spLocks noChangeArrowheads="1"/>
              </p:cNvSpPr>
              <p:nvPr/>
            </p:nvSpPr>
            <p:spPr bwMode="auto">
              <a:xfrm flipH="1">
                <a:off x="2130" y="2501"/>
                <a:ext cx="130" cy="182"/>
              </a:xfrm>
              <a:prstGeom prst="can">
                <a:avLst>
                  <a:gd name="adj" fmla="val 3897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pPr fontAlgn="base">
                  <a:spcBef>
                    <a:spcPct val="0"/>
                  </a:spcBef>
                  <a:spcAft>
                    <a:spcPct val="0"/>
                  </a:spcAft>
                  <a:defRPr/>
                </a:pPr>
                <a:endParaRPr lang="en-US">
                  <a:solidFill>
                    <a:prstClr val="black"/>
                  </a:solidFill>
                  <a:latin typeface="Arial" charset="0"/>
                </a:endParaRPr>
              </a:p>
            </p:txBody>
          </p:sp>
        </p:grpSp>
        <p:sp>
          <p:nvSpPr>
            <p:cNvPr id="37898" name="AutoShape 10"/>
            <p:cNvSpPr>
              <a:spLocks noChangeArrowheads="1"/>
            </p:cNvSpPr>
            <p:nvPr/>
          </p:nvSpPr>
          <p:spPr bwMode="auto">
            <a:xfrm>
              <a:off x="3701" y="2915"/>
              <a:ext cx="105" cy="484"/>
            </a:xfrm>
            <a:prstGeom prst="can">
              <a:avLst>
                <a:gd name="adj" fmla="val 29087"/>
              </a:avLst>
            </a:prstGeom>
            <a:gradFill rotWithShape="1">
              <a:gsLst>
                <a:gs pos="0">
                  <a:schemeClr val="bg2"/>
                </a:gs>
                <a:gs pos="50000">
                  <a:schemeClr val="bg2">
                    <a:gamma/>
                    <a:tint val="12549"/>
                    <a:invGamma/>
                  </a:schemeClr>
                </a:gs>
                <a:gs pos="100000">
                  <a:schemeClr val="bg2"/>
                </a:gs>
              </a:gsLst>
              <a:lin ang="0" scaled="1"/>
            </a:gradFill>
            <a:ln w="9525">
              <a:noFill/>
              <a:round/>
              <a:headEnd/>
              <a:tailEnd/>
            </a:ln>
            <a:effectLst/>
          </p:spPr>
          <p:txBody>
            <a:bodyPr wrap="none" anchor="ctr"/>
            <a:lstStyle/>
            <a:p>
              <a:pPr fontAlgn="base">
                <a:spcBef>
                  <a:spcPct val="0"/>
                </a:spcBef>
                <a:spcAft>
                  <a:spcPct val="0"/>
                </a:spcAft>
                <a:defRPr/>
              </a:pPr>
              <a:endParaRPr lang="en-US">
                <a:solidFill>
                  <a:prstClr val="black"/>
                </a:solidFill>
                <a:latin typeface="Arial" charset="0"/>
              </a:endParaRPr>
            </a:p>
          </p:txBody>
        </p:sp>
      </p:grpSp>
      <p:sp>
        <p:nvSpPr>
          <p:cNvPr id="37899" name="AutoShape 11" descr="Canvas"/>
          <p:cNvSpPr>
            <a:spLocks noChangeArrowheads="1"/>
          </p:cNvSpPr>
          <p:nvPr/>
        </p:nvSpPr>
        <p:spPr bwMode="auto">
          <a:xfrm rot="5400000">
            <a:off x="5355431" y="962819"/>
            <a:ext cx="2459038" cy="2209800"/>
          </a:xfrm>
          <a:prstGeom prst="parallelogram">
            <a:avLst>
              <a:gd name="adj" fmla="val 27820"/>
            </a:avLst>
          </a:prstGeom>
          <a:blipFill dpi="0" rotWithShape="1">
            <a:blip r:embed="rId3"/>
            <a:srcRect/>
            <a:tile tx="0" ty="0" sx="100000" sy="100000" flip="none" algn="tl"/>
          </a:bli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fontAlgn="base">
              <a:spcBef>
                <a:spcPct val="0"/>
              </a:spcBef>
              <a:spcAft>
                <a:spcPct val="0"/>
              </a:spcAft>
              <a:defRPr/>
            </a:pPr>
            <a:endParaRPr lang="en-US">
              <a:solidFill>
                <a:prstClr val="black"/>
              </a:solidFill>
              <a:latin typeface="Arial" charset="0"/>
            </a:endParaRPr>
          </a:p>
        </p:txBody>
      </p:sp>
      <p:grpSp>
        <p:nvGrpSpPr>
          <p:cNvPr id="9222" name="Group 12"/>
          <p:cNvGrpSpPr>
            <a:grpSpLocks/>
          </p:cNvGrpSpPr>
          <p:nvPr/>
        </p:nvGrpSpPr>
        <p:grpSpPr bwMode="auto">
          <a:xfrm rot="-1049036">
            <a:off x="5980113" y="1374775"/>
            <a:ext cx="1135062" cy="1438275"/>
            <a:chOff x="3552" y="240"/>
            <a:chExt cx="1584" cy="1824"/>
          </a:xfrm>
        </p:grpSpPr>
        <p:sp>
          <p:nvSpPr>
            <p:cNvPr id="37901" name="Oval 13"/>
            <p:cNvSpPr>
              <a:spLocks noChangeArrowheads="1"/>
            </p:cNvSpPr>
            <p:nvPr/>
          </p:nvSpPr>
          <p:spPr bwMode="auto">
            <a:xfrm rot="-1711819">
              <a:off x="3553" y="239"/>
              <a:ext cx="1584" cy="1824"/>
            </a:xfrm>
            <a:prstGeom prst="ellipse">
              <a:avLst/>
            </a:prstGeom>
            <a:solidFill>
              <a:schemeClr val="accent1"/>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37902" name="Oval 14"/>
            <p:cNvSpPr>
              <a:spLocks noChangeArrowheads="1"/>
            </p:cNvSpPr>
            <p:nvPr/>
          </p:nvSpPr>
          <p:spPr bwMode="auto">
            <a:xfrm rot="-1771866">
              <a:off x="3602" y="278"/>
              <a:ext cx="1489" cy="1727"/>
            </a:xfrm>
            <a:prstGeom prst="ellipse">
              <a:avLst/>
            </a:prstGeom>
            <a:gradFill rotWithShape="1">
              <a:gsLst>
                <a:gs pos="0">
                  <a:schemeClr val="accent1">
                    <a:gamma/>
                    <a:tint val="0"/>
                    <a:invGamma/>
                  </a:schemeClr>
                </a:gs>
                <a:gs pos="100000">
                  <a:schemeClr val="accent1"/>
                </a:gs>
              </a:gsLst>
              <a:path path="shape">
                <a:fillToRect l="50000" t="50000" r="50000" b="50000"/>
              </a:path>
            </a:gradFill>
            <a:ln w="9525">
              <a:solidFill>
                <a:schemeClr val="bg2"/>
              </a:solidFill>
              <a:round/>
              <a:headEnd/>
              <a:tailEnd/>
            </a:ln>
            <a:effectLst/>
          </p:spPr>
          <p:txBody>
            <a:bodyPr wrap="none" anchor="ctr"/>
            <a:lstStyle/>
            <a:p>
              <a:pPr fontAlgn="base">
                <a:spcBef>
                  <a:spcPct val="0"/>
                </a:spcBef>
                <a:spcAft>
                  <a:spcPct val="0"/>
                </a:spcAft>
                <a:defRPr/>
              </a:pPr>
              <a:endParaRPr lang="en-US">
                <a:solidFill>
                  <a:prstClr val="black"/>
                </a:solidFill>
                <a:latin typeface="Arial" charset="0"/>
              </a:endParaRPr>
            </a:p>
          </p:txBody>
        </p:sp>
      </p:grpSp>
      <p:sp>
        <p:nvSpPr>
          <p:cNvPr id="9223" name="AutoShape 19"/>
          <p:cNvSpPr>
            <a:spLocks noChangeArrowheads="1"/>
          </p:cNvSpPr>
          <p:nvPr/>
        </p:nvSpPr>
        <p:spPr bwMode="auto">
          <a:xfrm rot="5620470">
            <a:off x="5001419" y="3969544"/>
            <a:ext cx="382587" cy="949325"/>
          </a:xfrm>
          <a:prstGeom prst="parallelogram">
            <a:avLst>
              <a:gd name="adj" fmla="val 46000"/>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a:solidFill>
                <a:prstClr val="black"/>
              </a:solidFill>
              <a:latin typeface="Arial" charset="0"/>
            </a:endParaRPr>
          </a:p>
        </p:txBody>
      </p:sp>
      <p:sp>
        <p:nvSpPr>
          <p:cNvPr id="37908" name="AutoShape 20"/>
          <p:cNvSpPr>
            <a:spLocks noChangeArrowheads="1"/>
          </p:cNvSpPr>
          <p:nvPr/>
        </p:nvSpPr>
        <p:spPr bwMode="auto">
          <a:xfrm rot="16204570" flipV="1">
            <a:off x="5892800" y="3146425"/>
            <a:ext cx="1277938" cy="1766888"/>
          </a:xfrm>
          <a:prstGeom prst="parallelogram">
            <a:avLst>
              <a:gd name="adj" fmla="val 84269"/>
            </a:avLst>
          </a:prstGeom>
          <a:gradFill rotWithShape="1">
            <a:gsLst>
              <a:gs pos="0">
                <a:schemeClr val="accent1"/>
              </a:gs>
              <a:gs pos="100000">
                <a:schemeClr val="accent1">
                  <a:gamma/>
                  <a:tint val="0"/>
                  <a:invGamma/>
                </a:schemeClr>
              </a:gs>
            </a:gsLst>
            <a:lin ang="0" scaled="1"/>
          </a:gradFill>
          <a:ln w="9525">
            <a:solidFill>
              <a:schemeClr val="tx1"/>
            </a:solidFill>
            <a:miter lim="800000"/>
            <a:headEnd/>
            <a:tailEn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37909" name="Rectangle 21"/>
          <p:cNvSpPr>
            <a:spLocks noChangeArrowheads="1"/>
          </p:cNvSpPr>
          <p:nvPr/>
        </p:nvSpPr>
        <p:spPr bwMode="auto">
          <a:xfrm>
            <a:off x="2400300" y="8077200"/>
            <a:ext cx="190500" cy="1187450"/>
          </a:xfrm>
          <a:prstGeom prst="rect">
            <a:avLst/>
          </a:prstGeom>
          <a:gradFill rotWithShape="1">
            <a:gsLst>
              <a:gs pos="0">
                <a:srgbClr val="FF3300"/>
              </a:gs>
              <a:gs pos="50000">
                <a:srgbClr val="FFD8CE"/>
              </a:gs>
              <a:gs pos="100000">
                <a:srgbClr val="FF3300"/>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latin typeface="Arial" charset="0"/>
            </a:endParaRPr>
          </a:p>
        </p:txBody>
      </p:sp>
      <p:grpSp>
        <p:nvGrpSpPr>
          <p:cNvPr id="6" name="Group 22"/>
          <p:cNvGrpSpPr>
            <a:grpSpLocks/>
          </p:cNvGrpSpPr>
          <p:nvPr/>
        </p:nvGrpSpPr>
        <p:grpSpPr bwMode="auto">
          <a:xfrm>
            <a:off x="1733550" y="8229600"/>
            <a:ext cx="854075" cy="1185863"/>
            <a:chOff x="1933" y="1910"/>
            <a:chExt cx="538" cy="747"/>
          </a:xfrm>
        </p:grpSpPr>
        <p:sp>
          <p:nvSpPr>
            <p:cNvPr id="9241" name="Freeform 23"/>
            <p:cNvSpPr>
              <a:spLocks/>
            </p:cNvSpPr>
            <p:nvPr/>
          </p:nvSpPr>
          <p:spPr bwMode="auto">
            <a:xfrm rot="7986445" flipH="1">
              <a:off x="1953" y="2402"/>
              <a:ext cx="235" cy="276"/>
            </a:xfrm>
            <a:custGeom>
              <a:avLst/>
              <a:gdLst>
                <a:gd name="T0" fmla="*/ 0 w 1112"/>
                <a:gd name="T1" fmla="*/ 0 h 1094"/>
                <a:gd name="T2" fmla="*/ 0 w 1112"/>
                <a:gd name="T3" fmla="*/ 0 h 1094"/>
                <a:gd name="T4" fmla="*/ 0 w 1112"/>
                <a:gd name="T5" fmla="*/ 1 h 1094"/>
                <a:gd name="T6" fmla="*/ 0 w 1112"/>
                <a:gd name="T7" fmla="*/ 1 h 1094"/>
                <a:gd name="T8" fmla="*/ 0 w 1112"/>
                <a:gd name="T9" fmla="*/ 1 h 1094"/>
                <a:gd name="T10" fmla="*/ 0 w 1112"/>
                <a:gd name="T11" fmla="*/ 1 h 1094"/>
                <a:gd name="T12" fmla="*/ 0 w 1112"/>
                <a:gd name="T13" fmla="*/ 1 h 1094"/>
                <a:gd name="T14" fmla="*/ 0 w 1112"/>
                <a:gd name="T15" fmla="*/ 1 h 1094"/>
                <a:gd name="T16" fmla="*/ 0 w 1112"/>
                <a:gd name="T17" fmla="*/ 1 h 1094"/>
                <a:gd name="T18" fmla="*/ 0 w 1112"/>
                <a:gd name="T19" fmla="*/ 1 h 1094"/>
                <a:gd name="T20" fmla="*/ 0 w 1112"/>
                <a:gd name="T21" fmla="*/ 1 h 1094"/>
                <a:gd name="T22" fmla="*/ 0 w 1112"/>
                <a:gd name="T23" fmla="*/ 1 h 1094"/>
                <a:gd name="T24" fmla="*/ 0 w 1112"/>
                <a:gd name="T25" fmla="*/ 0 h 1094"/>
                <a:gd name="T26" fmla="*/ 0 w 1112"/>
                <a:gd name="T27" fmla="*/ 0 h 1094"/>
                <a:gd name="T28" fmla="*/ 0 w 1112"/>
                <a:gd name="T29" fmla="*/ 0 h 1094"/>
                <a:gd name="T30" fmla="*/ 0 w 1112"/>
                <a:gd name="T31" fmla="*/ 0 h 1094"/>
                <a:gd name="T32" fmla="*/ 0 w 1112"/>
                <a:gd name="T33" fmla="*/ 0 h 1094"/>
                <a:gd name="T34" fmla="*/ 0 w 1112"/>
                <a:gd name="T35" fmla="*/ 0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2"/>
                <a:gd name="T55" fmla="*/ 0 h 1094"/>
                <a:gd name="T56" fmla="*/ 1112 w 1112"/>
                <a:gd name="T57" fmla="*/ 1094 h 10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9242" name="Oval 24"/>
            <p:cNvSpPr>
              <a:spLocks noChangeArrowheads="1"/>
            </p:cNvSpPr>
            <p:nvPr/>
          </p:nvSpPr>
          <p:spPr bwMode="auto">
            <a:xfrm rot="7986445" flipH="1">
              <a:off x="2019" y="2434"/>
              <a:ext cx="25" cy="35"/>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9243" name="Freeform 25"/>
            <p:cNvSpPr>
              <a:spLocks/>
            </p:cNvSpPr>
            <p:nvPr/>
          </p:nvSpPr>
          <p:spPr bwMode="auto">
            <a:xfrm rot="-3419030">
              <a:off x="1936" y="2038"/>
              <a:ext cx="624" cy="368"/>
            </a:xfrm>
            <a:custGeom>
              <a:avLst/>
              <a:gdLst>
                <a:gd name="T0" fmla="*/ 232 w 694"/>
                <a:gd name="T1" fmla="*/ 181 h 409"/>
                <a:gd name="T2" fmla="*/ 255 w 694"/>
                <a:gd name="T3" fmla="*/ 193 h 409"/>
                <a:gd name="T4" fmla="*/ 282 w 694"/>
                <a:gd name="T5" fmla="*/ 198 h 409"/>
                <a:gd name="T6" fmla="*/ 319 w 694"/>
                <a:gd name="T7" fmla="*/ 200 h 409"/>
                <a:gd name="T8" fmla="*/ 335 w 694"/>
                <a:gd name="T9" fmla="*/ 214 h 409"/>
                <a:gd name="T10" fmla="*/ 312 w 694"/>
                <a:gd name="T11" fmla="*/ 226 h 409"/>
                <a:gd name="T12" fmla="*/ 272 w 694"/>
                <a:gd name="T13" fmla="*/ 241 h 409"/>
                <a:gd name="T14" fmla="*/ 235 w 694"/>
                <a:gd name="T15" fmla="*/ 238 h 409"/>
                <a:gd name="T16" fmla="*/ 178 w 694"/>
                <a:gd name="T17" fmla="*/ 232 h 409"/>
                <a:gd name="T18" fmla="*/ 145 w 694"/>
                <a:gd name="T19" fmla="*/ 221 h 409"/>
                <a:gd name="T20" fmla="*/ 124 w 694"/>
                <a:gd name="T21" fmla="*/ 214 h 409"/>
                <a:gd name="T22" fmla="*/ 102 w 694"/>
                <a:gd name="T23" fmla="*/ 207 h 409"/>
                <a:gd name="T24" fmla="*/ 84 w 694"/>
                <a:gd name="T25" fmla="*/ 203 h 409"/>
                <a:gd name="T26" fmla="*/ 54 w 694"/>
                <a:gd name="T27" fmla="*/ 203 h 409"/>
                <a:gd name="T28" fmla="*/ 30 w 694"/>
                <a:gd name="T29" fmla="*/ 207 h 409"/>
                <a:gd name="T30" fmla="*/ 6 w 694"/>
                <a:gd name="T31" fmla="*/ 203 h 409"/>
                <a:gd name="T32" fmla="*/ 4 w 694"/>
                <a:gd name="T33" fmla="*/ 193 h 409"/>
                <a:gd name="T34" fmla="*/ 16 w 694"/>
                <a:gd name="T35" fmla="*/ 167 h 409"/>
                <a:gd name="T36" fmla="*/ 16 w 694"/>
                <a:gd name="T37" fmla="*/ 132 h 409"/>
                <a:gd name="T38" fmla="*/ 20 w 694"/>
                <a:gd name="T39" fmla="*/ 93 h 409"/>
                <a:gd name="T40" fmla="*/ 24 w 694"/>
                <a:gd name="T41" fmla="*/ 72 h 409"/>
                <a:gd name="T42" fmla="*/ 44 w 694"/>
                <a:gd name="T43" fmla="*/ 68 h 409"/>
                <a:gd name="T44" fmla="*/ 66 w 694"/>
                <a:gd name="T45" fmla="*/ 74 h 409"/>
                <a:gd name="T46" fmla="*/ 81 w 694"/>
                <a:gd name="T47" fmla="*/ 74 h 409"/>
                <a:gd name="T48" fmla="*/ 138 w 694"/>
                <a:gd name="T49" fmla="*/ 44 h 409"/>
                <a:gd name="T50" fmla="*/ 183 w 694"/>
                <a:gd name="T51" fmla="*/ 22 h 409"/>
                <a:gd name="T52" fmla="*/ 211 w 694"/>
                <a:gd name="T53" fmla="*/ 14 h 409"/>
                <a:gd name="T54" fmla="*/ 236 w 694"/>
                <a:gd name="T55" fmla="*/ 3 h 409"/>
                <a:gd name="T56" fmla="*/ 253 w 694"/>
                <a:gd name="T57" fmla="*/ 3 h 409"/>
                <a:gd name="T58" fmla="*/ 277 w 694"/>
                <a:gd name="T59" fmla="*/ 11 h 409"/>
                <a:gd name="T60" fmla="*/ 312 w 694"/>
                <a:gd name="T61" fmla="*/ 29 h 409"/>
                <a:gd name="T62" fmla="*/ 338 w 694"/>
                <a:gd name="T63" fmla="*/ 44 h 409"/>
                <a:gd name="T64" fmla="*/ 357 w 694"/>
                <a:gd name="T65" fmla="*/ 52 h 409"/>
                <a:gd name="T66" fmla="*/ 373 w 694"/>
                <a:gd name="T67" fmla="*/ 76 h 409"/>
                <a:gd name="T68" fmla="*/ 386 w 694"/>
                <a:gd name="T69" fmla="*/ 91 h 409"/>
                <a:gd name="T70" fmla="*/ 394 w 694"/>
                <a:gd name="T71" fmla="*/ 109 h 409"/>
                <a:gd name="T72" fmla="*/ 406 w 694"/>
                <a:gd name="T73" fmla="*/ 146 h 409"/>
                <a:gd name="T74" fmla="*/ 407 w 694"/>
                <a:gd name="T75" fmla="*/ 176 h 409"/>
                <a:gd name="T76" fmla="*/ 405 w 694"/>
                <a:gd name="T77" fmla="*/ 193 h 409"/>
                <a:gd name="T78" fmla="*/ 386 w 694"/>
                <a:gd name="T79" fmla="*/ 189 h 409"/>
                <a:gd name="T80" fmla="*/ 377 w 694"/>
                <a:gd name="T81" fmla="*/ 174 h 409"/>
                <a:gd name="T82" fmla="*/ 373 w 694"/>
                <a:gd name="T83" fmla="*/ 150 h 409"/>
                <a:gd name="T84" fmla="*/ 347 w 694"/>
                <a:gd name="T85" fmla="*/ 121 h 409"/>
                <a:gd name="T86" fmla="*/ 335 w 694"/>
                <a:gd name="T87" fmla="*/ 105 h 409"/>
                <a:gd name="T88" fmla="*/ 315 w 694"/>
                <a:gd name="T89" fmla="*/ 103 h 409"/>
                <a:gd name="T90" fmla="*/ 294 w 694"/>
                <a:gd name="T91" fmla="*/ 100 h 409"/>
                <a:gd name="T92" fmla="*/ 277 w 694"/>
                <a:gd name="T93" fmla="*/ 103 h 409"/>
                <a:gd name="T94" fmla="*/ 255 w 694"/>
                <a:gd name="T95" fmla="*/ 119 h 409"/>
                <a:gd name="T96" fmla="*/ 234 w 694"/>
                <a:gd name="T97" fmla="*/ 139 h 409"/>
                <a:gd name="T98" fmla="*/ 227 w 694"/>
                <a:gd name="T99" fmla="*/ 169 h 4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409"/>
                <a:gd name="T152" fmla="*/ 694 w 694"/>
                <a:gd name="T153" fmla="*/ 409 h 4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409">
                  <a:moveTo>
                    <a:pt x="385" y="287"/>
                  </a:moveTo>
                  <a:lnTo>
                    <a:pt x="395" y="307"/>
                  </a:lnTo>
                  <a:lnTo>
                    <a:pt x="409" y="317"/>
                  </a:lnTo>
                  <a:lnTo>
                    <a:pt x="435" y="326"/>
                  </a:lnTo>
                  <a:lnTo>
                    <a:pt x="457" y="339"/>
                  </a:lnTo>
                  <a:lnTo>
                    <a:pt x="480" y="336"/>
                  </a:lnTo>
                  <a:lnTo>
                    <a:pt x="516" y="331"/>
                  </a:lnTo>
                  <a:lnTo>
                    <a:pt x="543" y="338"/>
                  </a:lnTo>
                  <a:lnTo>
                    <a:pt x="563" y="351"/>
                  </a:lnTo>
                  <a:lnTo>
                    <a:pt x="570" y="365"/>
                  </a:lnTo>
                  <a:lnTo>
                    <a:pt x="553" y="374"/>
                  </a:lnTo>
                  <a:lnTo>
                    <a:pt x="530" y="383"/>
                  </a:lnTo>
                  <a:lnTo>
                    <a:pt x="493" y="396"/>
                  </a:lnTo>
                  <a:lnTo>
                    <a:pt x="464" y="409"/>
                  </a:lnTo>
                  <a:lnTo>
                    <a:pt x="428" y="406"/>
                  </a:lnTo>
                  <a:lnTo>
                    <a:pt x="398" y="405"/>
                  </a:lnTo>
                  <a:lnTo>
                    <a:pt x="375" y="403"/>
                  </a:lnTo>
                  <a:lnTo>
                    <a:pt x="303" y="395"/>
                  </a:lnTo>
                  <a:lnTo>
                    <a:pt x="276" y="383"/>
                  </a:lnTo>
                  <a:lnTo>
                    <a:pt x="246" y="374"/>
                  </a:lnTo>
                  <a:lnTo>
                    <a:pt x="231" y="368"/>
                  </a:lnTo>
                  <a:lnTo>
                    <a:pt x="211" y="364"/>
                  </a:lnTo>
                  <a:lnTo>
                    <a:pt x="190" y="356"/>
                  </a:lnTo>
                  <a:lnTo>
                    <a:pt x="174" y="352"/>
                  </a:lnTo>
                  <a:lnTo>
                    <a:pt x="157" y="346"/>
                  </a:lnTo>
                  <a:lnTo>
                    <a:pt x="141" y="345"/>
                  </a:lnTo>
                  <a:lnTo>
                    <a:pt x="120" y="342"/>
                  </a:lnTo>
                  <a:lnTo>
                    <a:pt x="91" y="344"/>
                  </a:lnTo>
                  <a:lnTo>
                    <a:pt x="70" y="348"/>
                  </a:lnTo>
                  <a:lnTo>
                    <a:pt x="51" y="351"/>
                  </a:lnTo>
                  <a:lnTo>
                    <a:pt x="32" y="349"/>
                  </a:lnTo>
                  <a:lnTo>
                    <a:pt x="11" y="345"/>
                  </a:lnTo>
                  <a:lnTo>
                    <a:pt x="0" y="343"/>
                  </a:lnTo>
                  <a:lnTo>
                    <a:pt x="8" y="328"/>
                  </a:lnTo>
                  <a:lnTo>
                    <a:pt x="16" y="313"/>
                  </a:lnTo>
                  <a:lnTo>
                    <a:pt x="27" y="285"/>
                  </a:lnTo>
                  <a:lnTo>
                    <a:pt x="26" y="244"/>
                  </a:lnTo>
                  <a:lnTo>
                    <a:pt x="27" y="223"/>
                  </a:lnTo>
                  <a:lnTo>
                    <a:pt x="31" y="181"/>
                  </a:lnTo>
                  <a:lnTo>
                    <a:pt x="33" y="157"/>
                  </a:lnTo>
                  <a:lnTo>
                    <a:pt x="35" y="134"/>
                  </a:lnTo>
                  <a:lnTo>
                    <a:pt x="41" y="122"/>
                  </a:lnTo>
                  <a:lnTo>
                    <a:pt x="31" y="109"/>
                  </a:lnTo>
                  <a:lnTo>
                    <a:pt x="75" y="117"/>
                  </a:lnTo>
                  <a:lnTo>
                    <a:pt x="91" y="118"/>
                  </a:lnTo>
                  <a:lnTo>
                    <a:pt x="111" y="125"/>
                  </a:lnTo>
                  <a:lnTo>
                    <a:pt x="125" y="126"/>
                  </a:lnTo>
                  <a:lnTo>
                    <a:pt x="137" y="125"/>
                  </a:lnTo>
                  <a:lnTo>
                    <a:pt x="161" y="113"/>
                  </a:lnTo>
                  <a:lnTo>
                    <a:pt x="235" y="74"/>
                  </a:lnTo>
                  <a:lnTo>
                    <a:pt x="275" y="54"/>
                  </a:lnTo>
                  <a:lnTo>
                    <a:pt x="312" y="38"/>
                  </a:lnTo>
                  <a:lnTo>
                    <a:pt x="334" y="33"/>
                  </a:lnTo>
                  <a:lnTo>
                    <a:pt x="359" y="25"/>
                  </a:lnTo>
                  <a:lnTo>
                    <a:pt x="379" y="15"/>
                  </a:lnTo>
                  <a:lnTo>
                    <a:pt x="400" y="3"/>
                  </a:lnTo>
                  <a:lnTo>
                    <a:pt x="416" y="0"/>
                  </a:lnTo>
                  <a:lnTo>
                    <a:pt x="430" y="3"/>
                  </a:lnTo>
                  <a:lnTo>
                    <a:pt x="452" y="14"/>
                  </a:lnTo>
                  <a:lnTo>
                    <a:pt x="472" y="19"/>
                  </a:lnTo>
                  <a:lnTo>
                    <a:pt x="490" y="25"/>
                  </a:lnTo>
                  <a:lnTo>
                    <a:pt x="530" y="50"/>
                  </a:lnTo>
                  <a:lnTo>
                    <a:pt x="551" y="59"/>
                  </a:lnTo>
                  <a:lnTo>
                    <a:pt x="575" y="76"/>
                  </a:lnTo>
                  <a:lnTo>
                    <a:pt x="595" y="83"/>
                  </a:lnTo>
                  <a:lnTo>
                    <a:pt x="607" y="88"/>
                  </a:lnTo>
                  <a:lnTo>
                    <a:pt x="622" y="109"/>
                  </a:lnTo>
                  <a:lnTo>
                    <a:pt x="636" y="128"/>
                  </a:lnTo>
                  <a:lnTo>
                    <a:pt x="649" y="144"/>
                  </a:lnTo>
                  <a:lnTo>
                    <a:pt x="655" y="155"/>
                  </a:lnTo>
                  <a:lnTo>
                    <a:pt x="664" y="170"/>
                  </a:lnTo>
                  <a:lnTo>
                    <a:pt x="671" y="185"/>
                  </a:lnTo>
                  <a:lnTo>
                    <a:pt x="689" y="220"/>
                  </a:lnTo>
                  <a:lnTo>
                    <a:pt x="692" y="247"/>
                  </a:lnTo>
                  <a:lnTo>
                    <a:pt x="692" y="276"/>
                  </a:lnTo>
                  <a:lnTo>
                    <a:pt x="694" y="299"/>
                  </a:lnTo>
                  <a:lnTo>
                    <a:pt x="692" y="317"/>
                  </a:lnTo>
                  <a:lnTo>
                    <a:pt x="687" y="328"/>
                  </a:lnTo>
                  <a:lnTo>
                    <a:pt x="675" y="331"/>
                  </a:lnTo>
                  <a:lnTo>
                    <a:pt x="655" y="320"/>
                  </a:lnTo>
                  <a:lnTo>
                    <a:pt x="645" y="306"/>
                  </a:lnTo>
                  <a:lnTo>
                    <a:pt x="641" y="293"/>
                  </a:lnTo>
                  <a:lnTo>
                    <a:pt x="636" y="275"/>
                  </a:lnTo>
                  <a:lnTo>
                    <a:pt x="636" y="256"/>
                  </a:lnTo>
                  <a:lnTo>
                    <a:pt x="612" y="231"/>
                  </a:lnTo>
                  <a:lnTo>
                    <a:pt x="590" y="207"/>
                  </a:lnTo>
                  <a:lnTo>
                    <a:pt x="580" y="190"/>
                  </a:lnTo>
                  <a:lnTo>
                    <a:pt x="570" y="179"/>
                  </a:lnTo>
                  <a:lnTo>
                    <a:pt x="553" y="180"/>
                  </a:lnTo>
                  <a:lnTo>
                    <a:pt x="536" y="176"/>
                  </a:lnTo>
                  <a:lnTo>
                    <a:pt x="515" y="175"/>
                  </a:lnTo>
                  <a:lnTo>
                    <a:pt x="501" y="169"/>
                  </a:lnTo>
                  <a:lnTo>
                    <a:pt x="482" y="171"/>
                  </a:lnTo>
                  <a:lnTo>
                    <a:pt x="470" y="175"/>
                  </a:lnTo>
                  <a:lnTo>
                    <a:pt x="453" y="188"/>
                  </a:lnTo>
                  <a:lnTo>
                    <a:pt x="434" y="201"/>
                  </a:lnTo>
                  <a:lnTo>
                    <a:pt x="412" y="215"/>
                  </a:lnTo>
                  <a:lnTo>
                    <a:pt x="397" y="236"/>
                  </a:lnTo>
                  <a:lnTo>
                    <a:pt x="381" y="252"/>
                  </a:lnTo>
                  <a:lnTo>
                    <a:pt x="385" y="287"/>
                  </a:lnTo>
                  <a:close/>
                </a:path>
              </a:pathLst>
            </a:custGeom>
            <a:solidFill>
              <a:srgbClr val="FFBFBF"/>
            </a:solidFill>
            <a:ln w="9525">
              <a:solidFill>
                <a:srgbClr val="000000"/>
              </a:solidFill>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9244" name="Freeform 26"/>
            <p:cNvSpPr>
              <a:spLocks/>
            </p:cNvSpPr>
            <p:nvPr/>
          </p:nvSpPr>
          <p:spPr bwMode="auto">
            <a:xfrm rot="20361555" flipH="1">
              <a:off x="2198" y="1985"/>
              <a:ext cx="100" cy="48"/>
            </a:xfrm>
            <a:custGeom>
              <a:avLst/>
              <a:gdLst>
                <a:gd name="T0" fmla="*/ 0 w 138"/>
                <a:gd name="T1" fmla="*/ 0 h 66"/>
                <a:gd name="T2" fmla="*/ 13 w 138"/>
                <a:gd name="T3" fmla="*/ 6 h 66"/>
                <a:gd name="T4" fmla="*/ 28 w 138"/>
                <a:gd name="T5" fmla="*/ 13 h 66"/>
                <a:gd name="T6" fmla="*/ 0 60000 65536"/>
                <a:gd name="T7" fmla="*/ 0 60000 65536"/>
                <a:gd name="T8" fmla="*/ 0 60000 65536"/>
                <a:gd name="T9" fmla="*/ 0 w 138"/>
                <a:gd name="T10" fmla="*/ 0 h 66"/>
                <a:gd name="T11" fmla="*/ 138 w 138"/>
                <a:gd name="T12" fmla="*/ 66 h 66"/>
              </a:gdLst>
              <a:ahLst/>
              <a:cxnLst>
                <a:cxn ang="T6">
                  <a:pos x="T0" y="T1"/>
                </a:cxn>
                <a:cxn ang="T7">
                  <a:pos x="T2" y="T3"/>
                </a:cxn>
                <a:cxn ang="T8">
                  <a:pos x="T4" y="T5"/>
                </a:cxn>
              </a:cxnLst>
              <a:rect l="T9" t="T10" r="T11" b="T12"/>
              <a:pathLst>
                <a:path w="138" h="66">
                  <a:moveTo>
                    <a:pt x="0" y="0"/>
                  </a:moveTo>
                  <a:lnTo>
                    <a:pt x="66" y="27"/>
                  </a:lnTo>
                  <a:lnTo>
                    <a:pt x="138" y="6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9245" name="Freeform 27"/>
            <p:cNvSpPr>
              <a:spLocks/>
            </p:cNvSpPr>
            <p:nvPr/>
          </p:nvSpPr>
          <p:spPr bwMode="auto">
            <a:xfrm rot="4376" flipH="1">
              <a:off x="2457" y="2133"/>
              <a:ext cx="14" cy="49"/>
            </a:xfrm>
            <a:custGeom>
              <a:avLst/>
              <a:gdLst>
                <a:gd name="T0" fmla="*/ 0 w 70"/>
                <a:gd name="T1" fmla="*/ 0 h 169"/>
                <a:gd name="T2" fmla="*/ 0 w 70"/>
                <a:gd name="T3" fmla="*/ 0 h 169"/>
                <a:gd name="T4" fmla="*/ 0 w 70"/>
                <a:gd name="T5" fmla="*/ 0 h 169"/>
                <a:gd name="T6" fmla="*/ 0 w 70"/>
                <a:gd name="T7" fmla="*/ 0 h 169"/>
                <a:gd name="T8" fmla="*/ 0 w 70"/>
                <a:gd name="T9" fmla="*/ 0 h 169"/>
                <a:gd name="T10" fmla="*/ 0 w 70"/>
                <a:gd name="T11" fmla="*/ 0 h 169"/>
                <a:gd name="T12" fmla="*/ 0 w 70"/>
                <a:gd name="T13" fmla="*/ 0 h 169"/>
                <a:gd name="T14" fmla="*/ 0 60000 65536"/>
                <a:gd name="T15" fmla="*/ 0 60000 65536"/>
                <a:gd name="T16" fmla="*/ 0 60000 65536"/>
                <a:gd name="T17" fmla="*/ 0 60000 65536"/>
                <a:gd name="T18" fmla="*/ 0 60000 65536"/>
                <a:gd name="T19" fmla="*/ 0 60000 65536"/>
                <a:gd name="T20" fmla="*/ 0 60000 65536"/>
                <a:gd name="T21" fmla="*/ 0 w 70"/>
                <a:gd name="T22" fmla="*/ 0 h 169"/>
                <a:gd name="T23" fmla="*/ 70 w 70"/>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9246" name="Freeform 28"/>
            <p:cNvSpPr>
              <a:spLocks/>
            </p:cNvSpPr>
            <p:nvPr/>
          </p:nvSpPr>
          <p:spPr bwMode="auto">
            <a:xfrm rot="21193896" flipH="1">
              <a:off x="2334" y="2013"/>
              <a:ext cx="12" cy="30"/>
            </a:xfrm>
            <a:custGeom>
              <a:avLst/>
              <a:gdLst>
                <a:gd name="T0" fmla="*/ 0 w 50"/>
                <a:gd name="T1" fmla="*/ 0 h 93"/>
                <a:gd name="T2" fmla="*/ 0 w 50"/>
                <a:gd name="T3" fmla="*/ 0 h 93"/>
                <a:gd name="T4" fmla="*/ 0 w 50"/>
                <a:gd name="T5" fmla="*/ 0 h 93"/>
                <a:gd name="T6" fmla="*/ 0 w 50"/>
                <a:gd name="T7" fmla="*/ 0 h 93"/>
                <a:gd name="T8" fmla="*/ 0 w 50"/>
                <a:gd name="T9" fmla="*/ 0 h 93"/>
                <a:gd name="T10" fmla="*/ 0 60000 65536"/>
                <a:gd name="T11" fmla="*/ 0 60000 65536"/>
                <a:gd name="T12" fmla="*/ 0 60000 65536"/>
                <a:gd name="T13" fmla="*/ 0 60000 65536"/>
                <a:gd name="T14" fmla="*/ 0 60000 65536"/>
                <a:gd name="T15" fmla="*/ 0 w 50"/>
                <a:gd name="T16" fmla="*/ 0 h 93"/>
                <a:gd name="T17" fmla="*/ 50 w 50"/>
                <a:gd name="T18" fmla="*/ 93 h 93"/>
              </a:gdLst>
              <a:ahLst/>
              <a:cxnLst>
                <a:cxn ang="T10">
                  <a:pos x="T0" y="T1"/>
                </a:cxn>
                <a:cxn ang="T11">
                  <a:pos x="T2" y="T3"/>
                </a:cxn>
                <a:cxn ang="T12">
                  <a:pos x="T4" y="T5"/>
                </a:cxn>
                <a:cxn ang="T13">
                  <a:pos x="T6" y="T7"/>
                </a:cxn>
                <a:cxn ang="T14">
                  <a:pos x="T8" y="T9"/>
                </a:cxn>
              </a:cxnLst>
              <a:rect l="T15" t="T16" r="T17" b="T18"/>
              <a:pathLst>
                <a:path w="50" h="93">
                  <a:moveTo>
                    <a:pt x="0" y="0"/>
                  </a:moveTo>
                  <a:lnTo>
                    <a:pt x="0" y="32"/>
                  </a:lnTo>
                  <a:lnTo>
                    <a:pt x="6" y="57"/>
                  </a:lnTo>
                  <a:lnTo>
                    <a:pt x="25" y="82"/>
                  </a:lnTo>
                  <a:lnTo>
                    <a:pt x="50" y="93"/>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9247" name="Freeform 29"/>
            <p:cNvSpPr>
              <a:spLocks/>
            </p:cNvSpPr>
            <p:nvPr/>
          </p:nvSpPr>
          <p:spPr bwMode="auto">
            <a:xfrm rot="473829" flipH="1">
              <a:off x="2422" y="2012"/>
              <a:ext cx="9" cy="22"/>
            </a:xfrm>
            <a:custGeom>
              <a:avLst/>
              <a:gdLst>
                <a:gd name="T0" fmla="*/ 0 w 19"/>
                <a:gd name="T1" fmla="*/ 0 h 43"/>
                <a:gd name="T2" fmla="*/ 0 w 19"/>
                <a:gd name="T3" fmla="*/ 1 h 43"/>
                <a:gd name="T4" fmla="*/ 0 w 19"/>
                <a:gd name="T5" fmla="*/ 1 h 43"/>
                <a:gd name="T6" fmla="*/ 0 w 19"/>
                <a:gd name="T7" fmla="*/ 2 h 43"/>
                <a:gd name="T8" fmla="*/ 0 60000 65536"/>
                <a:gd name="T9" fmla="*/ 0 60000 65536"/>
                <a:gd name="T10" fmla="*/ 0 60000 65536"/>
                <a:gd name="T11" fmla="*/ 0 60000 65536"/>
                <a:gd name="T12" fmla="*/ 0 w 19"/>
                <a:gd name="T13" fmla="*/ 0 h 43"/>
                <a:gd name="T14" fmla="*/ 19 w 19"/>
                <a:gd name="T15" fmla="*/ 43 h 43"/>
              </a:gdLst>
              <a:ahLst/>
              <a:cxnLst>
                <a:cxn ang="T8">
                  <a:pos x="T0" y="T1"/>
                </a:cxn>
                <a:cxn ang="T9">
                  <a:pos x="T2" y="T3"/>
                </a:cxn>
                <a:cxn ang="T10">
                  <a:pos x="T4" y="T5"/>
                </a:cxn>
                <a:cxn ang="T11">
                  <a:pos x="T6" y="T7"/>
                </a:cxn>
              </a:cxnLst>
              <a:rect l="T12" t="T13" r="T14" b="T15"/>
              <a:pathLst>
                <a:path w="19" h="43">
                  <a:moveTo>
                    <a:pt x="0" y="0"/>
                  </a:moveTo>
                  <a:lnTo>
                    <a:pt x="0" y="14"/>
                  </a:lnTo>
                  <a:lnTo>
                    <a:pt x="4" y="28"/>
                  </a:lnTo>
                  <a:lnTo>
                    <a:pt x="19" y="43"/>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9248" name="Freeform 30"/>
            <p:cNvSpPr>
              <a:spLocks/>
            </p:cNvSpPr>
            <p:nvPr/>
          </p:nvSpPr>
          <p:spPr bwMode="auto">
            <a:xfrm rot="4649370" flipH="1">
              <a:off x="2404" y="2207"/>
              <a:ext cx="13" cy="9"/>
            </a:xfrm>
            <a:custGeom>
              <a:avLst/>
              <a:gdLst>
                <a:gd name="T0" fmla="*/ 0 w 55"/>
                <a:gd name="T1" fmla="*/ 0 h 33"/>
                <a:gd name="T2" fmla="*/ 0 w 55"/>
                <a:gd name="T3" fmla="*/ 0 h 33"/>
                <a:gd name="T4" fmla="*/ 0 w 55"/>
                <a:gd name="T5" fmla="*/ 0 h 33"/>
                <a:gd name="T6" fmla="*/ 0 w 55"/>
                <a:gd name="T7" fmla="*/ 0 h 33"/>
                <a:gd name="T8" fmla="*/ 0 60000 65536"/>
                <a:gd name="T9" fmla="*/ 0 60000 65536"/>
                <a:gd name="T10" fmla="*/ 0 60000 65536"/>
                <a:gd name="T11" fmla="*/ 0 60000 65536"/>
                <a:gd name="T12" fmla="*/ 0 w 55"/>
                <a:gd name="T13" fmla="*/ 0 h 33"/>
                <a:gd name="T14" fmla="*/ 55 w 55"/>
                <a:gd name="T15" fmla="*/ 33 h 33"/>
              </a:gdLst>
              <a:ahLst/>
              <a:cxnLst>
                <a:cxn ang="T8">
                  <a:pos x="T0" y="T1"/>
                </a:cxn>
                <a:cxn ang="T9">
                  <a:pos x="T2" y="T3"/>
                </a:cxn>
                <a:cxn ang="T10">
                  <a:pos x="T4" y="T5"/>
                </a:cxn>
                <a:cxn ang="T11">
                  <a:pos x="T6" y="T7"/>
                </a:cxn>
              </a:cxnLst>
              <a:rect l="T12" t="T13" r="T14" b="T15"/>
              <a:pathLst>
                <a:path w="55" h="33">
                  <a:moveTo>
                    <a:pt x="55" y="33"/>
                  </a:moveTo>
                  <a:lnTo>
                    <a:pt x="26" y="22"/>
                  </a:lnTo>
                  <a:lnTo>
                    <a:pt x="7" y="8"/>
                  </a:lnTo>
                  <a:lnTo>
                    <a:pt x="0"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9249" name="Freeform 31"/>
            <p:cNvSpPr>
              <a:spLocks/>
            </p:cNvSpPr>
            <p:nvPr/>
          </p:nvSpPr>
          <p:spPr bwMode="auto">
            <a:xfrm rot="20849372" flipH="1">
              <a:off x="2160" y="2023"/>
              <a:ext cx="46" cy="29"/>
            </a:xfrm>
            <a:custGeom>
              <a:avLst/>
              <a:gdLst>
                <a:gd name="T0" fmla="*/ 0 w 53"/>
                <a:gd name="T1" fmla="*/ 0 h 34"/>
                <a:gd name="T2" fmla="*/ 9 w 53"/>
                <a:gd name="T3" fmla="*/ 3 h 34"/>
                <a:gd name="T4" fmla="*/ 26 w 53"/>
                <a:gd name="T5" fmla="*/ 15 h 34"/>
                <a:gd name="T6" fmla="*/ 0 60000 65536"/>
                <a:gd name="T7" fmla="*/ 0 60000 65536"/>
                <a:gd name="T8" fmla="*/ 0 60000 65536"/>
                <a:gd name="T9" fmla="*/ 0 w 53"/>
                <a:gd name="T10" fmla="*/ 0 h 34"/>
                <a:gd name="T11" fmla="*/ 53 w 53"/>
                <a:gd name="T12" fmla="*/ 34 h 34"/>
              </a:gdLst>
              <a:ahLst/>
              <a:cxnLst>
                <a:cxn ang="T6">
                  <a:pos x="T0" y="T1"/>
                </a:cxn>
                <a:cxn ang="T7">
                  <a:pos x="T2" y="T3"/>
                </a:cxn>
                <a:cxn ang="T8">
                  <a:pos x="T4" y="T5"/>
                </a:cxn>
              </a:cxnLst>
              <a:rect l="T9" t="T10" r="T11" b="T12"/>
              <a:pathLst>
                <a:path w="53" h="34">
                  <a:moveTo>
                    <a:pt x="0" y="0"/>
                  </a:moveTo>
                  <a:lnTo>
                    <a:pt x="17" y="8"/>
                  </a:lnTo>
                  <a:lnTo>
                    <a:pt x="53" y="34"/>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prstClr val="black"/>
                </a:solidFill>
                <a:latin typeface="Arial" charset="0"/>
              </a:endParaRPr>
            </a:p>
          </p:txBody>
        </p:sp>
      </p:grpSp>
      <p:grpSp>
        <p:nvGrpSpPr>
          <p:cNvPr id="7" name="Group 32"/>
          <p:cNvGrpSpPr>
            <a:grpSpLocks/>
          </p:cNvGrpSpPr>
          <p:nvPr/>
        </p:nvGrpSpPr>
        <p:grpSpPr bwMode="auto">
          <a:xfrm>
            <a:off x="2397125" y="7469188"/>
            <a:ext cx="228600" cy="1057275"/>
            <a:chOff x="2038" y="1536"/>
            <a:chExt cx="144" cy="666"/>
          </a:xfrm>
        </p:grpSpPr>
        <p:sp>
          <p:nvSpPr>
            <p:cNvPr id="9237" name="Rectangle 33"/>
            <p:cNvSpPr>
              <a:spLocks noChangeArrowheads="1"/>
            </p:cNvSpPr>
            <p:nvPr/>
          </p:nvSpPr>
          <p:spPr bwMode="auto">
            <a:xfrm>
              <a:off x="2042" y="2058"/>
              <a:ext cx="122" cy="144"/>
            </a:xfrm>
            <a:prstGeom prst="rect">
              <a:avLst/>
            </a:prstGeom>
            <a:gradFill rotWithShape="1">
              <a:gsLst>
                <a:gs pos="0">
                  <a:srgbClr val="FF3300"/>
                </a:gs>
                <a:gs pos="50000">
                  <a:srgbClr val="FFD8CE"/>
                </a:gs>
                <a:gs pos="100000">
                  <a:srgbClr val="FF3300"/>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latin typeface="Arial" charset="0"/>
              </a:endParaRPr>
            </a:p>
          </p:txBody>
        </p:sp>
        <p:grpSp>
          <p:nvGrpSpPr>
            <p:cNvPr id="9238" name="Group 34"/>
            <p:cNvGrpSpPr>
              <a:grpSpLocks/>
            </p:cNvGrpSpPr>
            <p:nvPr/>
          </p:nvGrpSpPr>
          <p:grpSpPr bwMode="auto">
            <a:xfrm>
              <a:off x="2038" y="1536"/>
              <a:ext cx="144" cy="376"/>
              <a:chOff x="2038" y="1536"/>
              <a:chExt cx="144" cy="376"/>
            </a:xfrm>
          </p:grpSpPr>
          <p:pic>
            <p:nvPicPr>
              <p:cNvPr id="9239" name="Picture 35" descr="Lua do clear"/>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a:off x="2038" y="1536"/>
                <a:ext cx="144" cy="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40" name="AutoShape 36"/>
              <p:cNvSpPr>
                <a:spLocks noChangeArrowheads="1"/>
              </p:cNvSpPr>
              <p:nvPr/>
            </p:nvSpPr>
            <p:spPr bwMode="auto">
              <a:xfrm rot="10800000">
                <a:off x="2045" y="1833"/>
                <a:ext cx="120" cy="79"/>
              </a:xfrm>
              <a:prstGeom prst="flowChartManualOperation">
                <a:avLst/>
              </a:prstGeom>
              <a:gradFill rotWithShape="1">
                <a:gsLst>
                  <a:gs pos="0">
                    <a:srgbClr val="FF3300"/>
                  </a:gs>
                  <a:gs pos="50000">
                    <a:srgbClr val="FFE5DF"/>
                  </a:gs>
                  <a:gs pos="100000">
                    <a:srgbClr val="FF3300"/>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latin typeface="Arial" charset="0"/>
                </a:endParaRPr>
              </a:p>
            </p:txBody>
          </p:sp>
        </p:grpSp>
      </p:grpSp>
      <p:sp>
        <p:nvSpPr>
          <p:cNvPr id="9228" name="Text Box 41"/>
          <p:cNvSpPr txBox="1">
            <a:spLocks noChangeArrowheads="1"/>
          </p:cNvSpPr>
          <p:nvPr/>
        </p:nvSpPr>
        <p:spPr bwMode="auto">
          <a:xfrm>
            <a:off x="2127250" y="5410200"/>
            <a:ext cx="671195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3200" b="1" dirty="0">
                <a:solidFill>
                  <a:srgbClr val="7030A0"/>
                </a:solidFill>
                <a:latin typeface="Times New Roman" pitchFamily="18" charset="0"/>
                <a:cs typeface="Times New Roman" pitchFamily="18" charset="0"/>
              </a:rPr>
              <a:t>Ảnh của vật tạo bởi gương cầu lõm</a:t>
            </a:r>
          </a:p>
        </p:txBody>
      </p:sp>
      <p:sp>
        <p:nvSpPr>
          <p:cNvPr id="9229" name="Rectangle 42"/>
          <p:cNvSpPr>
            <a:spLocks noChangeArrowheads="1"/>
          </p:cNvSpPr>
          <p:nvPr/>
        </p:nvSpPr>
        <p:spPr bwMode="auto">
          <a:xfrm>
            <a:off x="247650" y="228600"/>
            <a:ext cx="8686800" cy="6324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prstClr val="black"/>
              </a:solidFill>
              <a:latin typeface="Arial" charset="0"/>
            </a:endParaRPr>
          </a:p>
        </p:txBody>
      </p:sp>
      <p:grpSp>
        <p:nvGrpSpPr>
          <p:cNvPr id="9" name="Group 46"/>
          <p:cNvGrpSpPr>
            <a:grpSpLocks/>
          </p:cNvGrpSpPr>
          <p:nvPr/>
        </p:nvGrpSpPr>
        <p:grpSpPr bwMode="auto">
          <a:xfrm>
            <a:off x="6356350" y="1492250"/>
            <a:ext cx="395288" cy="1192213"/>
            <a:chOff x="3864" y="940"/>
            <a:chExt cx="249" cy="751"/>
          </a:xfrm>
        </p:grpSpPr>
        <p:sp>
          <p:nvSpPr>
            <p:cNvPr id="9234" name="Freeform 47"/>
            <p:cNvSpPr>
              <a:spLocks/>
            </p:cNvSpPr>
            <p:nvPr/>
          </p:nvSpPr>
          <p:spPr bwMode="auto">
            <a:xfrm>
              <a:off x="3928" y="1222"/>
              <a:ext cx="185" cy="469"/>
            </a:xfrm>
            <a:custGeom>
              <a:avLst/>
              <a:gdLst>
                <a:gd name="T0" fmla="*/ 0 w 185"/>
                <a:gd name="T1" fmla="*/ 66 h 469"/>
                <a:gd name="T2" fmla="*/ 156 w 185"/>
                <a:gd name="T3" fmla="*/ 22 h 469"/>
                <a:gd name="T4" fmla="*/ 175 w 185"/>
                <a:gd name="T5" fmla="*/ 100 h 469"/>
                <a:gd name="T6" fmla="*/ 184 w 185"/>
                <a:gd name="T7" fmla="*/ 202 h 469"/>
                <a:gd name="T8" fmla="*/ 185 w 185"/>
                <a:gd name="T9" fmla="*/ 285 h 469"/>
                <a:gd name="T10" fmla="*/ 171 w 185"/>
                <a:gd name="T11" fmla="*/ 365 h 469"/>
                <a:gd name="T12" fmla="*/ 164 w 185"/>
                <a:gd name="T13" fmla="*/ 410 h 469"/>
                <a:gd name="T14" fmla="*/ 152 w 185"/>
                <a:gd name="T15" fmla="*/ 466 h 469"/>
                <a:gd name="T16" fmla="*/ 75 w 185"/>
                <a:gd name="T17" fmla="*/ 469 h 469"/>
                <a:gd name="T18" fmla="*/ 15 w 185"/>
                <a:gd name="T19" fmla="*/ 452 h 469"/>
                <a:gd name="T20" fmla="*/ 24 w 185"/>
                <a:gd name="T21" fmla="*/ 370 h 469"/>
                <a:gd name="T22" fmla="*/ 32 w 185"/>
                <a:gd name="T23" fmla="*/ 298 h 469"/>
                <a:gd name="T24" fmla="*/ 32 w 185"/>
                <a:gd name="T25" fmla="*/ 234 h 469"/>
                <a:gd name="T26" fmla="*/ 24 w 185"/>
                <a:gd name="T27" fmla="*/ 178 h 469"/>
                <a:gd name="T28" fmla="*/ 16 w 185"/>
                <a:gd name="T29" fmla="*/ 146 h 469"/>
                <a:gd name="T30" fmla="*/ 8 w 185"/>
                <a:gd name="T31" fmla="*/ 106 h 469"/>
                <a:gd name="T32" fmla="*/ 0 w 185"/>
                <a:gd name="T33" fmla="*/ 66 h 4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5"/>
                <a:gd name="T52" fmla="*/ 0 h 469"/>
                <a:gd name="T53" fmla="*/ 185 w 185"/>
                <a:gd name="T54" fmla="*/ 469 h 4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5" h="469">
                  <a:moveTo>
                    <a:pt x="0" y="66"/>
                  </a:moveTo>
                  <a:cubicBezTo>
                    <a:pt x="73" y="71"/>
                    <a:pt x="118" y="0"/>
                    <a:pt x="156" y="22"/>
                  </a:cubicBezTo>
                  <a:lnTo>
                    <a:pt x="175" y="100"/>
                  </a:lnTo>
                  <a:lnTo>
                    <a:pt x="184" y="202"/>
                  </a:lnTo>
                  <a:lnTo>
                    <a:pt x="185" y="285"/>
                  </a:lnTo>
                  <a:lnTo>
                    <a:pt x="171" y="365"/>
                  </a:lnTo>
                  <a:lnTo>
                    <a:pt x="164" y="410"/>
                  </a:lnTo>
                  <a:lnTo>
                    <a:pt x="152" y="466"/>
                  </a:lnTo>
                  <a:lnTo>
                    <a:pt x="75" y="469"/>
                  </a:lnTo>
                  <a:lnTo>
                    <a:pt x="15" y="452"/>
                  </a:lnTo>
                  <a:lnTo>
                    <a:pt x="24" y="370"/>
                  </a:lnTo>
                  <a:lnTo>
                    <a:pt x="32" y="298"/>
                  </a:lnTo>
                  <a:lnTo>
                    <a:pt x="32" y="234"/>
                  </a:lnTo>
                  <a:lnTo>
                    <a:pt x="24" y="178"/>
                  </a:lnTo>
                  <a:lnTo>
                    <a:pt x="16" y="146"/>
                  </a:lnTo>
                  <a:lnTo>
                    <a:pt x="8" y="106"/>
                  </a:lnTo>
                  <a:lnTo>
                    <a:pt x="0" y="66"/>
                  </a:lnTo>
                  <a:close/>
                </a:path>
              </a:pathLst>
            </a:custGeom>
            <a:gradFill rotWithShape="1">
              <a:gsLst>
                <a:gs pos="0">
                  <a:srgbClr val="FF3300"/>
                </a:gs>
                <a:gs pos="100000">
                  <a:srgbClr val="FFDFD7"/>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charset="0"/>
              </a:endParaRPr>
            </a:p>
          </p:txBody>
        </p:sp>
        <p:sp>
          <p:nvSpPr>
            <p:cNvPr id="9235" name="AutoShape 48"/>
            <p:cNvSpPr>
              <a:spLocks noChangeArrowheads="1"/>
            </p:cNvSpPr>
            <p:nvPr/>
          </p:nvSpPr>
          <p:spPr bwMode="auto">
            <a:xfrm rot="9494319">
              <a:off x="3912" y="1208"/>
              <a:ext cx="172" cy="60"/>
            </a:xfrm>
            <a:prstGeom prst="flowChartManualOperation">
              <a:avLst/>
            </a:prstGeom>
            <a:gradFill rotWithShape="1">
              <a:gsLst>
                <a:gs pos="0">
                  <a:srgbClr val="FFE5DF"/>
                </a:gs>
                <a:gs pos="100000">
                  <a:srgbClr val="FF3300"/>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latin typeface="Arial" charset="0"/>
              </a:endParaRPr>
            </a:p>
          </p:txBody>
        </p:sp>
        <p:pic>
          <p:nvPicPr>
            <p:cNvPr id="9236" name="Picture 49" descr="Lua do clear"/>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rot="-1343549">
              <a:off x="3864" y="940"/>
              <a:ext cx="180" cy="3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9231" name="TextBox 38"/>
          <p:cNvSpPr txBox="1">
            <a:spLocks noChangeArrowheads="1"/>
          </p:cNvSpPr>
          <p:nvPr/>
        </p:nvSpPr>
        <p:spPr bwMode="auto">
          <a:xfrm>
            <a:off x="228600" y="304800"/>
            <a:ext cx="70104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dirty="0" smtClean="0">
                <a:solidFill>
                  <a:srgbClr val="FF0000"/>
                </a:solidFill>
                <a:latin typeface="Times New Roman" pitchFamily="18" charset="0"/>
                <a:cs typeface="Times New Roman" pitchFamily="18" charset="0"/>
              </a:rPr>
              <a:t>I</a:t>
            </a:r>
            <a:r>
              <a:rPr lang="en-US" sz="2800" b="1" dirty="0">
                <a:solidFill>
                  <a:srgbClr val="FF0000"/>
                </a:solidFill>
                <a:latin typeface="Times New Roman" pitchFamily="18" charset="0"/>
                <a:cs typeface="Times New Roman" pitchFamily="18" charset="0"/>
              </a:rPr>
              <a:t>. Ảnh của vật tạo bởi gương cầu lõm:</a:t>
            </a:r>
          </a:p>
        </p:txBody>
      </p:sp>
      <p:sp>
        <p:nvSpPr>
          <p:cNvPr id="9232" name="TextBox 39"/>
          <p:cNvSpPr txBox="1">
            <a:spLocks noChangeArrowheads="1"/>
          </p:cNvSpPr>
          <p:nvPr/>
        </p:nvSpPr>
        <p:spPr bwMode="auto">
          <a:xfrm>
            <a:off x="304800" y="914400"/>
            <a:ext cx="2590800"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600" b="1" dirty="0">
                <a:solidFill>
                  <a:srgbClr val="0000FF"/>
                </a:solidFill>
                <a:latin typeface="Times New Roman" pitchFamily="18" charset="0"/>
                <a:cs typeface="Times New Roman" pitchFamily="18" charset="0"/>
              </a:rPr>
              <a:t>1/ Thí nghiệm:</a:t>
            </a:r>
            <a:endParaRPr lang="vi-VN" sz="2600" b="1" dirty="0">
              <a:solidFill>
                <a:srgbClr val="0000FF"/>
              </a:solidFill>
              <a:latin typeface="Times New Roman" pitchFamily="18" charset="0"/>
              <a:cs typeface="Times New Roman" pitchFamily="18" charset="0"/>
            </a:endParaRPr>
          </a:p>
        </p:txBody>
      </p:sp>
      <p:sp>
        <p:nvSpPr>
          <p:cNvPr id="9233" name="TextBox 40"/>
          <p:cNvSpPr txBox="1">
            <a:spLocks noChangeArrowheads="1"/>
          </p:cNvSpPr>
          <p:nvPr/>
        </p:nvSpPr>
        <p:spPr bwMode="auto">
          <a:xfrm>
            <a:off x="609600" y="1752600"/>
            <a:ext cx="4343400"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vi-VN" sz="2800" dirty="0">
                <a:solidFill>
                  <a:srgbClr val="0000FF"/>
                </a:solidFill>
                <a:latin typeface="Times New Roman" pitchFamily="18" charset="0"/>
                <a:cs typeface="Times New Roman" pitchFamily="18" charset="0"/>
              </a:rPr>
              <a:t>Đặt cây nến sát gương rồi di chuyển từ từ xa gương, cho đến khi không nhìn thấy ảnh đó nữa.</a:t>
            </a:r>
          </a:p>
        </p:txBody>
      </p:sp>
    </p:spTree>
    <p:extLst>
      <p:ext uri="{BB962C8B-B14F-4D97-AF65-F5344CB8AC3E}">
        <p14:creationId xmlns="" xmlns:p14="http://schemas.microsoft.com/office/powerpoint/2010/main" val="9510384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 0 C -0.00139 -0.10093 -0.00277 -0.20185 0 -0.33333 C 0.00278 -0.46482 -0.04444 -0.71111 0.01667 -0.78889 C 0.07778 -0.86667 0.22223 -0.83333 0.36667 -0.8 " pathEditMode="relative" ptsTypes="aaaA">
                                      <p:cBhvr>
                                        <p:cTn id="6" dur="3000" fill="hold"/>
                                        <p:tgtEl>
                                          <p:spTgt spid="37909"/>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 0 C -0.00139 -0.10093 -0.00277 -0.20185 0 -0.33333 C 0.00278 -0.46482 -0.04444 -0.71111 0.01667 -0.78889 C 0.07778 -0.86667 0.22223 -0.83333 0.36667 -0.8 " pathEditMode="relative" ptsTypes="aaaA">
                                      <p:cBhvr>
                                        <p:cTn id="8" dur="3000" fill="hold"/>
                                        <p:tgtEl>
                                          <p:spTgt spid="6"/>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 0 C -0.00139 -0.10093 -0.00277 -0.20185 0 -0.33333 C 0.00278 -0.46482 -0.04444 -0.71111 0.01667 -0.78889 C 0.07778 -0.86667 0.22223 -0.83333 0.36667 -0.8 " pathEditMode="relative" ptsTypes="aaaA">
                                      <p:cBhvr>
                                        <p:cTn id="10" dur="3000" fill="hold"/>
                                        <p:tgtEl>
                                          <p:spTgt spid="7"/>
                                        </p:tgtEl>
                                        <p:attrNameLst>
                                          <p:attrName>ppt_x</p:attrName>
                                          <p:attrName>ppt_y</p:attrName>
                                        </p:attrNameLst>
                                      </p:cBhvr>
                                    </p:animMotion>
                                  </p:childTnLst>
                                </p:cTn>
                              </p:par>
                            </p:childTnLst>
                          </p:cTn>
                        </p:par>
                        <p:par>
                          <p:cTn id="11" fill="hold" nodeType="afterGroup">
                            <p:stCondLst>
                              <p:cond delay="30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childTnLst>
                                </p:cTn>
                              </p:par>
                            </p:childTnLst>
                          </p:cTn>
                        </p:par>
                        <p:par>
                          <p:cTn id="15" fill="hold" nodeType="afterGroup">
                            <p:stCondLst>
                              <p:cond delay="5000"/>
                            </p:stCondLst>
                            <p:childTnLst>
                              <p:par>
                                <p:cTn id="16" presetID="56" presetClass="path" presetSubtype="0" accel="50000" decel="50000" fill="hold" nodeType="afterEffect">
                                  <p:stCondLst>
                                    <p:cond delay="0"/>
                                  </p:stCondLst>
                                  <p:childTnLst>
                                    <p:animMotion origin="layout" path="M 0.36667 -0.8 L 0.21927 -0.7993 " pathEditMode="relative" rAng="0" ptsTypes="AA">
                                      <p:cBhvr>
                                        <p:cTn id="17" dur="1000" fill="hold"/>
                                        <p:tgtEl>
                                          <p:spTgt spid="6"/>
                                        </p:tgtEl>
                                        <p:attrNameLst>
                                          <p:attrName>ppt_x</p:attrName>
                                          <p:attrName>ppt_y</p:attrName>
                                        </p:attrNameLst>
                                      </p:cBhvr>
                                      <p:rCtr x="-7378" y="23"/>
                                    </p:animMotion>
                                  </p:childTnLst>
                                </p:cTn>
                              </p:par>
                            </p:childTnLst>
                          </p:cTn>
                        </p:par>
                        <p:par>
                          <p:cTn id="18" fill="hold" nodeType="afterGroup">
                            <p:stCondLst>
                              <p:cond delay="6000"/>
                            </p:stCondLst>
                            <p:childTnLst>
                              <p:par>
                                <p:cTn id="19" presetID="0" presetClass="path" presetSubtype="0" accel="50000" decel="50000" fill="hold" nodeType="afterEffect">
                                  <p:stCondLst>
                                    <p:cond delay="0"/>
                                  </p:stCondLst>
                                  <p:childTnLst>
                                    <p:animMotion origin="layout" path="M 0.21927 -0.7993 C 0.20538 -0.78425 0.15677 -0.82384 0.13594 -0.70949 C 0.11511 -0.59513 0.10295 -0.2375 0.09427 -0.11342 " pathEditMode="relative" rAng="0" ptsTypes="aaa">
                                      <p:cBhvr>
                                        <p:cTn id="20" dur="2000" fill="hold"/>
                                        <p:tgtEl>
                                          <p:spTgt spid="6"/>
                                        </p:tgtEl>
                                        <p:attrNameLst>
                                          <p:attrName>ppt_x</p:attrName>
                                          <p:attrName>ppt_y</p:attrName>
                                        </p:attrNameLst>
                                      </p:cBhvr>
                                      <p:rCtr x="-6250" y="330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905000" y="228600"/>
            <a:ext cx="4953000" cy="584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fontAlgn="base">
              <a:spcBef>
                <a:spcPct val="0"/>
              </a:spcBef>
              <a:spcAft>
                <a:spcPct val="0"/>
              </a:spcAft>
              <a:defRPr/>
            </a:pPr>
            <a:r>
              <a:rPr lang="vi-VN" sz="3200" b="1" dirty="0">
                <a:solidFill>
                  <a:srgbClr val="FF0000"/>
                </a:solidFill>
              </a:rPr>
              <a:t>B</a:t>
            </a:r>
            <a:r>
              <a:rPr lang="en-US" sz="3200" b="1" dirty="0">
                <a:solidFill>
                  <a:srgbClr val="FF0000"/>
                </a:solidFill>
              </a:rPr>
              <a:t>à</a:t>
            </a:r>
            <a:r>
              <a:rPr lang="vi-VN" sz="3200" b="1" dirty="0">
                <a:solidFill>
                  <a:srgbClr val="FF0000"/>
                </a:solidFill>
              </a:rPr>
              <a:t>i 8: </a:t>
            </a:r>
            <a:r>
              <a:rPr lang="vi-VN" sz="3200" b="1" i="1" dirty="0">
                <a:solidFill>
                  <a:srgbClr val="FF0000"/>
                </a:solidFill>
              </a:rPr>
              <a:t>GƯƠNG</a:t>
            </a:r>
            <a:r>
              <a:rPr lang="vi-VN" sz="3200" b="1" dirty="0">
                <a:solidFill>
                  <a:srgbClr val="FF0000"/>
                </a:solidFill>
              </a:rPr>
              <a:t> CẦU LÕM</a:t>
            </a:r>
          </a:p>
        </p:txBody>
      </p:sp>
      <p:sp>
        <p:nvSpPr>
          <p:cNvPr id="10243" name="TextBox 5"/>
          <p:cNvSpPr txBox="1">
            <a:spLocks noChangeArrowheads="1"/>
          </p:cNvSpPr>
          <p:nvPr/>
        </p:nvSpPr>
        <p:spPr bwMode="auto">
          <a:xfrm>
            <a:off x="228600" y="1295400"/>
            <a:ext cx="5715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dirty="0" smtClean="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Gương cầu lõm là gì?</a:t>
            </a:r>
          </a:p>
        </p:txBody>
      </p:sp>
      <p:sp>
        <p:nvSpPr>
          <p:cNvPr id="10244" name="TextBox 8"/>
          <p:cNvSpPr txBox="1">
            <a:spLocks noChangeArrowheads="1"/>
          </p:cNvSpPr>
          <p:nvPr/>
        </p:nvSpPr>
        <p:spPr bwMode="auto">
          <a:xfrm>
            <a:off x="228600" y="1828800"/>
            <a:ext cx="70104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dirty="0" smtClean="0">
                <a:solidFill>
                  <a:srgbClr val="FF0000"/>
                </a:solidFill>
                <a:latin typeface="Times New Roman" pitchFamily="18" charset="0"/>
                <a:cs typeface="Times New Roman" pitchFamily="18" charset="0"/>
              </a:rPr>
              <a:t>I. </a:t>
            </a:r>
            <a:r>
              <a:rPr lang="en-US" sz="2800" b="1" dirty="0">
                <a:solidFill>
                  <a:srgbClr val="FF0000"/>
                </a:solidFill>
                <a:latin typeface="Times New Roman" pitchFamily="18" charset="0"/>
                <a:cs typeface="Times New Roman" pitchFamily="18" charset="0"/>
              </a:rPr>
              <a:t>Ảnh của vật tạo bởi gương cầu lõm:</a:t>
            </a:r>
          </a:p>
        </p:txBody>
      </p:sp>
      <p:sp>
        <p:nvSpPr>
          <p:cNvPr id="10245" name="TextBox 9"/>
          <p:cNvSpPr txBox="1">
            <a:spLocks noChangeArrowheads="1"/>
          </p:cNvSpPr>
          <p:nvPr/>
        </p:nvSpPr>
        <p:spPr bwMode="auto">
          <a:xfrm>
            <a:off x="381000" y="2362200"/>
            <a:ext cx="25908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dirty="0">
                <a:solidFill>
                  <a:srgbClr val="0000FF"/>
                </a:solidFill>
                <a:latin typeface="Times New Roman" pitchFamily="18" charset="0"/>
                <a:cs typeface="Times New Roman" pitchFamily="18" charset="0"/>
              </a:rPr>
              <a:t>1/ Thí nghiệm:</a:t>
            </a:r>
            <a:endParaRPr lang="vi-VN" sz="2800" b="1" dirty="0">
              <a:solidFill>
                <a:srgbClr val="0000FF"/>
              </a:solidFill>
              <a:latin typeface="Times New Roman" pitchFamily="18" charset="0"/>
              <a:cs typeface="Times New Roman" pitchFamily="18" charset="0"/>
            </a:endParaRPr>
          </a:p>
        </p:txBody>
      </p:sp>
      <p:sp>
        <p:nvSpPr>
          <p:cNvPr id="12" name="Oval 11"/>
          <p:cNvSpPr/>
          <p:nvPr/>
        </p:nvSpPr>
        <p:spPr>
          <a:xfrm>
            <a:off x="533400" y="2895600"/>
            <a:ext cx="914400" cy="6096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r>
              <a:rPr lang="en-US" sz="2400" b="1" dirty="0">
                <a:solidFill>
                  <a:srgbClr val="0000FF"/>
                </a:solidFill>
              </a:rPr>
              <a:t>C1</a:t>
            </a:r>
          </a:p>
        </p:txBody>
      </p:sp>
      <p:pic>
        <p:nvPicPr>
          <p:cNvPr id="13" name="Picture 77" descr="Cau hoi"/>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1143000" y="2895600"/>
            <a:ext cx="1006475"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Rectangle 10" descr="36-15b1"/>
          <p:cNvSpPr>
            <a:spLocks noGrp="1" noChangeAspect="1" noChangeArrowheads="1"/>
          </p:cNvSpPr>
          <p:nvPr/>
        </p:nvSpPr>
        <p:spPr bwMode="auto">
          <a:xfrm>
            <a:off x="5943600" y="2438400"/>
            <a:ext cx="2662238" cy="2911475"/>
          </a:xfrm>
          <a:prstGeom prst="rect">
            <a:avLst/>
          </a:prstGeom>
          <a:blipFill dpi="0" rotWithShape="1">
            <a:blip r:embed="rId3"/>
            <a:srcRect/>
            <a:stretch>
              <a:fillRect/>
            </a:stretch>
          </a:blipFill>
          <a:ln w="38100">
            <a:solidFill>
              <a:schemeClr val="bg1"/>
            </a:solidFill>
            <a:miter lim="800000"/>
            <a:headEnd/>
            <a:tailEnd/>
          </a:ln>
        </p:spPr>
        <p:txBody>
          <a:bodyPr/>
          <a:lstStyle/>
          <a:p>
            <a:pPr fontAlgn="base">
              <a:spcBef>
                <a:spcPct val="0"/>
              </a:spcBef>
              <a:spcAft>
                <a:spcPct val="0"/>
              </a:spcAft>
            </a:pPr>
            <a:endParaRPr lang="en-US">
              <a:solidFill>
                <a:prstClr val="black"/>
              </a:solidFill>
              <a:latin typeface="Arial" charset="0"/>
            </a:endParaRPr>
          </a:p>
        </p:txBody>
      </p:sp>
      <p:sp>
        <p:nvSpPr>
          <p:cNvPr id="16" name="TextBox 15">
            <a:hlinkClick r:id="" action="ppaction://noaction"/>
          </p:cNvPr>
          <p:cNvSpPr txBox="1">
            <a:spLocks noChangeArrowheads="1"/>
          </p:cNvSpPr>
          <p:nvPr/>
        </p:nvSpPr>
        <p:spPr bwMode="auto">
          <a:xfrm>
            <a:off x="304800" y="3886200"/>
            <a:ext cx="5486400" cy="138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vi-VN" sz="2800" dirty="0">
                <a:solidFill>
                  <a:srgbClr val="0000FF"/>
                </a:solidFill>
                <a:latin typeface="Times New Roman" pitchFamily="18" charset="0"/>
                <a:cs typeface="Times New Roman" pitchFamily="18" charset="0"/>
              </a:rPr>
              <a:t>- Ảnh </a:t>
            </a:r>
            <a:r>
              <a:rPr lang="en-US" sz="2800" dirty="0">
                <a:solidFill>
                  <a:srgbClr val="0000FF"/>
                </a:solidFill>
                <a:latin typeface="Times New Roman" pitchFamily="18" charset="0"/>
                <a:cs typeface="Times New Roman" pitchFamily="18" charset="0"/>
              </a:rPr>
              <a:t>của vật</a:t>
            </a:r>
            <a:r>
              <a:rPr lang="vi-VN" sz="2800" dirty="0">
                <a:solidFill>
                  <a:srgbClr val="0000FF"/>
                </a:solidFill>
                <a:latin typeface="Times New Roman" pitchFamily="18" charset="0"/>
                <a:cs typeface="Times New Roman" pitchFamily="18" charset="0"/>
              </a:rPr>
              <a:t> quan sát được trong gương là ảnh ảo.</a:t>
            </a:r>
          </a:p>
          <a:p>
            <a:pPr eaLnBrk="1" fontAlgn="base" hangingPunct="1">
              <a:spcBef>
                <a:spcPct val="0"/>
              </a:spcBef>
              <a:spcAft>
                <a:spcPct val="0"/>
              </a:spcAft>
            </a:pPr>
            <a:r>
              <a:rPr lang="vi-VN" sz="2800" dirty="0">
                <a:solidFill>
                  <a:srgbClr val="0000FF"/>
                </a:solidFill>
                <a:latin typeface="Times New Roman" pitchFamily="18" charset="0"/>
                <a:cs typeface="Times New Roman" pitchFamily="18" charset="0"/>
              </a:rPr>
              <a:t>- So với </a:t>
            </a:r>
            <a:r>
              <a:rPr lang="en-US" sz="2800" dirty="0">
                <a:solidFill>
                  <a:srgbClr val="0000FF"/>
                </a:solidFill>
                <a:latin typeface="Times New Roman" pitchFamily="18" charset="0"/>
                <a:cs typeface="Times New Roman" pitchFamily="18" charset="0"/>
              </a:rPr>
              <a:t>vật</a:t>
            </a:r>
            <a:r>
              <a:rPr lang="vi-VN" sz="2800" dirty="0">
                <a:solidFill>
                  <a:srgbClr val="0000FF"/>
                </a:solidFill>
                <a:latin typeface="Times New Roman" pitchFamily="18" charset="0"/>
                <a:cs typeface="Times New Roman" pitchFamily="18" charset="0"/>
              </a:rPr>
              <a:t> thì </a:t>
            </a:r>
            <a:r>
              <a:rPr lang="en-US" sz="2800" dirty="0">
                <a:solidFill>
                  <a:srgbClr val="0000FF"/>
                </a:solidFill>
                <a:latin typeface="Times New Roman" pitchFamily="18" charset="0"/>
                <a:cs typeface="Times New Roman" pitchFamily="18" charset="0"/>
              </a:rPr>
              <a:t>ảnh </a:t>
            </a:r>
            <a:r>
              <a:rPr lang="vi-VN" sz="2800" dirty="0">
                <a:solidFill>
                  <a:srgbClr val="0000FF"/>
                </a:solidFill>
                <a:latin typeface="Times New Roman" pitchFamily="18" charset="0"/>
                <a:cs typeface="Times New Roman" pitchFamily="18" charset="0"/>
              </a:rPr>
              <a:t>lớn hơn.</a:t>
            </a:r>
          </a:p>
        </p:txBody>
      </p:sp>
      <p:sp>
        <p:nvSpPr>
          <p:cNvPr id="17" name="Oval 16"/>
          <p:cNvSpPr/>
          <p:nvPr/>
        </p:nvSpPr>
        <p:spPr>
          <a:xfrm>
            <a:off x="533400" y="5562600"/>
            <a:ext cx="914400" cy="6096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r>
              <a:rPr lang="en-US" sz="2400" b="1" dirty="0">
                <a:solidFill>
                  <a:srgbClr val="0000FF"/>
                </a:solidFill>
              </a:rPr>
              <a:t>C2</a:t>
            </a:r>
          </a:p>
        </p:txBody>
      </p:sp>
      <p:pic>
        <p:nvPicPr>
          <p:cNvPr id="18" name="Picture 77" descr="Cau hoi"/>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1143000" y="5562600"/>
            <a:ext cx="1006475"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056505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checkerboard(across)">
                                      <p:cBhvr>
                                        <p:cTn id="11" dur="500"/>
                                        <p:tgtEl>
                                          <p:spTgt spid="13"/>
                                        </p:tgtEl>
                                      </p:cBhvr>
                                    </p:animEffect>
                                  </p:childTnLst>
                                </p:cTn>
                              </p:par>
                            </p:childTnLst>
                          </p:cTn>
                        </p:par>
                        <p:par>
                          <p:cTn id="12" fill="hold" nodeType="afterGroup">
                            <p:stCondLst>
                              <p:cond delay="1000"/>
                            </p:stCondLst>
                            <p:childTnLst>
                              <p:par>
                                <p:cTn id="13" presetID="7" presetClass="entr" presetSubtype="2"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0-#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heckerboard(across)">
                                      <p:cBhvr>
                                        <p:cTn id="27" dur="500"/>
                                        <p:tgtEl>
                                          <p:spTgt spid="17"/>
                                        </p:tgtEl>
                                      </p:cBhvr>
                                    </p:animEffect>
                                  </p:childTnLst>
                                </p:cTn>
                              </p:par>
                            </p:childTnLst>
                          </p:cTn>
                        </p:par>
                        <p:par>
                          <p:cTn id="28" fill="hold" nodeType="afterGroup">
                            <p:stCondLst>
                              <p:cond delay="500"/>
                            </p:stCondLst>
                            <p:childTnLst>
                              <p:par>
                                <p:cTn id="29" presetID="5" presetClass="entr" presetSubtype="1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checkerboard(across)">
                                      <p:cBhvr>
                                        <p:cTn id="31" dur="500"/>
                                        <p:tgtEl>
                                          <p:spTgt spid="18"/>
                                        </p:tgtEl>
                                      </p:cBhvr>
                                    </p:animEffect>
                                  </p:childTnLst>
                                </p:cTn>
                              </p:par>
                              <p:par>
                                <p:cTn id="32" presetID="4" presetClass="exit" presetSubtype="16" fill="hold" nodeType="withEffect">
                                  <p:stCondLst>
                                    <p:cond delay="0"/>
                                  </p:stCondLst>
                                  <p:childTnLst>
                                    <p:animEffect transition="out" filter="box(in)">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905000" y="228600"/>
            <a:ext cx="4953000" cy="584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fontAlgn="base">
              <a:spcBef>
                <a:spcPct val="0"/>
              </a:spcBef>
              <a:spcAft>
                <a:spcPct val="0"/>
              </a:spcAft>
              <a:defRPr/>
            </a:pPr>
            <a:r>
              <a:rPr lang="vi-VN" sz="3200" b="1" dirty="0">
                <a:solidFill>
                  <a:srgbClr val="FF0000"/>
                </a:solidFill>
              </a:rPr>
              <a:t>B</a:t>
            </a:r>
            <a:r>
              <a:rPr lang="en-US" sz="3200" b="1" dirty="0">
                <a:solidFill>
                  <a:srgbClr val="FF0000"/>
                </a:solidFill>
              </a:rPr>
              <a:t>à</a:t>
            </a:r>
            <a:r>
              <a:rPr lang="vi-VN" sz="3200" b="1" dirty="0">
                <a:solidFill>
                  <a:srgbClr val="FF0000"/>
                </a:solidFill>
              </a:rPr>
              <a:t>i 8: GƯƠNG CẦU LÕM</a:t>
            </a:r>
          </a:p>
        </p:txBody>
      </p:sp>
      <p:sp>
        <p:nvSpPr>
          <p:cNvPr id="1028" name="TextBox 5"/>
          <p:cNvSpPr txBox="1">
            <a:spLocks noChangeArrowheads="1"/>
          </p:cNvSpPr>
          <p:nvPr/>
        </p:nvSpPr>
        <p:spPr bwMode="auto">
          <a:xfrm>
            <a:off x="228600" y="914400"/>
            <a:ext cx="5715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dirty="0" smtClean="0">
                <a:solidFill>
                  <a:srgbClr val="FF0000"/>
                </a:solidFill>
                <a:latin typeface="Times New Roman" pitchFamily="18" charset="0"/>
                <a:cs typeface="Times New Roman" pitchFamily="18" charset="0"/>
              </a:rPr>
              <a:t>Gương </a:t>
            </a:r>
            <a:r>
              <a:rPr lang="en-US" sz="2800" b="1" dirty="0">
                <a:solidFill>
                  <a:srgbClr val="FF0000"/>
                </a:solidFill>
                <a:latin typeface="Times New Roman" pitchFamily="18" charset="0"/>
                <a:cs typeface="Times New Roman" pitchFamily="18" charset="0"/>
              </a:rPr>
              <a:t>cầu lõm là gì?</a:t>
            </a:r>
          </a:p>
        </p:txBody>
      </p:sp>
      <p:sp>
        <p:nvSpPr>
          <p:cNvPr id="1029" name="TextBox 8"/>
          <p:cNvSpPr txBox="1">
            <a:spLocks noChangeArrowheads="1"/>
          </p:cNvSpPr>
          <p:nvPr/>
        </p:nvSpPr>
        <p:spPr bwMode="auto">
          <a:xfrm>
            <a:off x="228600" y="1371600"/>
            <a:ext cx="70104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dirty="0" smtClean="0">
                <a:solidFill>
                  <a:srgbClr val="FF0000"/>
                </a:solidFill>
                <a:latin typeface="Times New Roman" pitchFamily="18" charset="0"/>
                <a:cs typeface="Times New Roman" pitchFamily="18" charset="0"/>
              </a:rPr>
              <a:t>I. </a:t>
            </a:r>
            <a:r>
              <a:rPr lang="en-US" sz="2800" b="1" dirty="0">
                <a:solidFill>
                  <a:srgbClr val="FF0000"/>
                </a:solidFill>
                <a:latin typeface="Times New Roman" pitchFamily="18" charset="0"/>
                <a:cs typeface="Times New Roman" pitchFamily="18" charset="0"/>
              </a:rPr>
              <a:t>Ảnh của vật tạo bởi gương cầu lõm:</a:t>
            </a:r>
          </a:p>
        </p:txBody>
      </p:sp>
      <p:sp>
        <p:nvSpPr>
          <p:cNvPr id="1030" name="TextBox 9"/>
          <p:cNvSpPr txBox="1">
            <a:spLocks noChangeArrowheads="1"/>
          </p:cNvSpPr>
          <p:nvPr/>
        </p:nvSpPr>
        <p:spPr bwMode="auto">
          <a:xfrm>
            <a:off x="381000" y="1905000"/>
            <a:ext cx="25908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dirty="0">
                <a:solidFill>
                  <a:srgbClr val="0000FF"/>
                </a:solidFill>
                <a:latin typeface="Times New Roman" pitchFamily="18" charset="0"/>
                <a:cs typeface="Times New Roman" pitchFamily="18" charset="0"/>
              </a:rPr>
              <a:t>1/ Thí nghiệm:</a:t>
            </a:r>
            <a:endParaRPr lang="vi-VN" sz="2800" b="1" dirty="0">
              <a:solidFill>
                <a:srgbClr val="0000FF"/>
              </a:solidFill>
              <a:latin typeface="Times New Roman" pitchFamily="18" charset="0"/>
              <a:cs typeface="Times New Roman" pitchFamily="18" charset="0"/>
            </a:endParaRPr>
          </a:p>
        </p:txBody>
      </p:sp>
      <p:sp>
        <p:nvSpPr>
          <p:cNvPr id="12" name="Oval 11"/>
          <p:cNvSpPr/>
          <p:nvPr/>
        </p:nvSpPr>
        <p:spPr>
          <a:xfrm>
            <a:off x="533400" y="2438400"/>
            <a:ext cx="914400" cy="6096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r>
              <a:rPr lang="en-US" sz="2400" b="1" dirty="0">
                <a:solidFill>
                  <a:srgbClr val="0000FF"/>
                </a:solidFill>
              </a:rPr>
              <a:t>C2</a:t>
            </a:r>
          </a:p>
        </p:txBody>
      </p:sp>
      <p:pic>
        <p:nvPicPr>
          <p:cNvPr id="13" name="Picture 77" descr="Cau hoi"/>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1143000" y="2438400"/>
            <a:ext cx="1006475"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1" name="Object 4"/>
          <p:cNvGraphicFramePr>
            <a:graphicFrameLocks noChangeAspect="1"/>
          </p:cNvGraphicFramePr>
          <p:nvPr/>
        </p:nvGraphicFramePr>
        <p:xfrm>
          <a:off x="2971800" y="1981200"/>
          <a:ext cx="2609850" cy="2743200"/>
        </p:xfrm>
        <a:graphic>
          <a:graphicData uri="http://schemas.openxmlformats.org/presentationml/2006/ole">
            <p:oleObj spid="_x0000_s1026" name="Image" r:id="rId4" imgW="2247619" imgH="2323810" progId="">
              <p:embed/>
            </p:oleObj>
          </a:graphicData>
        </a:graphic>
      </p:graphicFrame>
      <p:sp>
        <p:nvSpPr>
          <p:cNvPr id="15" name="Rectangle 5" descr="36-15b1"/>
          <p:cNvSpPr>
            <a:spLocks noGrp="1" noChangeAspect="1" noChangeArrowheads="1"/>
          </p:cNvSpPr>
          <p:nvPr/>
        </p:nvSpPr>
        <p:spPr bwMode="auto">
          <a:xfrm>
            <a:off x="6096000" y="1981200"/>
            <a:ext cx="2578100" cy="2819400"/>
          </a:xfrm>
          <a:prstGeom prst="rect">
            <a:avLst/>
          </a:prstGeom>
          <a:blipFill dpi="0" rotWithShape="1">
            <a:blip r:embed="rId5"/>
            <a:srcRect/>
            <a:stretch>
              <a:fillRect/>
            </a:stretch>
          </a:blipFill>
          <a:ln w="38100">
            <a:solidFill>
              <a:schemeClr val="bg1"/>
            </a:solidFill>
            <a:miter lim="800000"/>
            <a:headEnd/>
            <a:tailEnd/>
          </a:ln>
        </p:spPr>
        <p:txBody>
          <a:bodyPr/>
          <a:lstStyle/>
          <a:p>
            <a:pPr fontAlgn="base">
              <a:spcBef>
                <a:spcPct val="0"/>
              </a:spcBef>
              <a:spcAft>
                <a:spcPct val="0"/>
              </a:spcAft>
            </a:pPr>
            <a:endParaRPr lang="en-US">
              <a:solidFill>
                <a:srgbClr val="0000FF"/>
              </a:solidFill>
              <a:latin typeface="Arial" charset="0"/>
            </a:endParaRPr>
          </a:p>
        </p:txBody>
      </p:sp>
      <p:sp>
        <p:nvSpPr>
          <p:cNvPr id="17" name="TextBox 16">
            <a:hlinkClick r:id="" action="ppaction://noaction"/>
          </p:cNvPr>
          <p:cNvSpPr txBox="1">
            <a:spLocks noChangeArrowheads="1"/>
          </p:cNvSpPr>
          <p:nvPr/>
        </p:nvSpPr>
        <p:spPr bwMode="auto">
          <a:xfrm>
            <a:off x="3048000" y="4800600"/>
            <a:ext cx="25146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2800" b="1" dirty="0">
                <a:solidFill>
                  <a:srgbClr val="FF0000"/>
                </a:solidFill>
                <a:latin typeface="Times New Roman" pitchFamily="18" charset="0"/>
                <a:cs typeface="Times New Roman" pitchFamily="18" charset="0"/>
              </a:rPr>
              <a:t>Gương phẳng</a:t>
            </a:r>
            <a:endParaRPr lang="vi-VN" sz="2800" b="1" dirty="0">
              <a:solidFill>
                <a:srgbClr val="FF0000"/>
              </a:solidFill>
              <a:latin typeface="Times New Roman" pitchFamily="18" charset="0"/>
              <a:cs typeface="Times New Roman" pitchFamily="18" charset="0"/>
            </a:endParaRPr>
          </a:p>
        </p:txBody>
      </p:sp>
      <p:sp>
        <p:nvSpPr>
          <p:cNvPr id="18" name="TextBox 17">
            <a:hlinkClick r:id="" action="ppaction://noaction"/>
          </p:cNvPr>
          <p:cNvSpPr txBox="1">
            <a:spLocks noChangeArrowheads="1"/>
          </p:cNvSpPr>
          <p:nvPr/>
        </p:nvSpPr>
        <p:spPr bwMode="auto">
          <a:xfrm>
            <a:off x="6172200" y="4800600"/>
            <a:ext cx="29718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2800" b="1" dirty="0">
                <a:solidFill>
                  <a:srgbClr val="FF0000"/>
                </a:solidFill>
                <a:latin typeface="Times New Roman" pitchFamily="18" charset="0"/>
                <a:cs typeface="Times New Roman" pitchFamily="18" charset="0"/>
              </a:rPr>
              <a:t>Gương cầu lõm</a:t>
            </a:r>
            <a:endParaRPr lang="vi-VN" sz="2800" b="1" dirty="0">
              <a:solidFill>
                <a:srgbClr val="FF0000"/>
              </a:solidFill>
              <a:latin typeface="Times New Roman" pitchFamily="18" charset="0"/>
              <a:cs typeface="Times New Roman" pitchFamily="18" charset="0"/>
            </a:endParaRPr>
          </a:p>
        </p:txBody>
      </p:sp>
      <p:sp>
        <p:nvSpPr>
          <p:cNvPr id="19" name="TextBox 18">
            <a:hlinkClick r:id="" action="ppaction://noaction"/>
          </p:cNvPr>
          <p:cNvSpPr txBox="1">
            <a:spLocks noChangeArrowheads="1"/>
          </p:cNvSpPr>
          <p:nvPr/>
        </p:nvSpPr>
        <p:spPr bwMode="auto">
          <a:xfrm>
            <a:off x="304800" y="5029200"/>
            <a:ext cx="16764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dirty="0">
                <a:solidFill>
                  <a:srgbClr val="0000FF"/>
                </a:solidFill>
                <a:latin typeface="Times New Roman" pitchFamily="18" charset="0"/>
                <a:cs typeface="Times New Roman" pitchFamily="18" charset="0"/>
              </a:rPr>
              <a:t>Kết luận:</a:t>
            </a:r>
            <a:endParaRPr lang="vi-VN" sz="2800" b="1" dirty="0">
              <a:solidFill>
                <a:srgbClr val="0000FF"/>
              </a:solidFill>
              <a:latin typeface="Times New Roman" pitchFamily="18" charset="0"/>
              <a:cs typeface="Times New Roman" pitchFamily="18" charset="0"/>
            </a:endParaRPr>
          </a:p>
        </p:txBody>
      </p:sp>
      <p:sp>
        <p:nvSpPr>
          <p:cNvPr id="20" name="TextBox 19">
            <a:hlinkClick r:id="" action="ppaction://noaction"/>
          </p:cNvPr>
          <p:cNvSpPr txBox="1">
            <a:spLocks noChangeArrowheads="1"/>
          </p:cNvSpPr>
          <p:nvPr/>
        </p:nvSpPr>
        <p:spPr bwMode="auto">
          <a:xfrm>
            <a:off x="609600" y="5562600"/>
            <a:ext cx="8153400"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vi-VN" sz="2800" dirty="0">
                <a:solidFill>
                  <a:srgbClr val="0000FF"/>
                </a:solidFill>
                <a:latin typeface="Times New Roman" pitchFamily="18" charset="0"/>
                <a:cs typeface="Times New Roman" pitchFamily="18" charset="0"/>
              </a:rPr>
              <a:t>Đặt một vật gần sát gương cầu lõm, nhìn vào gương thấy một ảnh ……...... không hứng được trên màn chắn và……………….vật.</a:t>
            </a:r>
          </a:p>
        </p:txBody>
      </p:sp>
      <p:sp>
        <p:nvSpPr>
          <p:cNvPr id="21" name="TextBox 20">
            <a:hlinkClick r:id="" action="ppaction://noaction"/>
          </p:cNvPr>
          <p:cNvSpPr txBox="1">
            <a:spLocks noChangeArrowheads="1"/>
          </p:cNvSpPr>
          <p:nvPr/>
        </p:nvSpPr>
        <p:spPr bwMode="auto">
          <a:xfrm>
            <a:off x="2819400" y="5867400"/>
            <a:ext cx="8382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dirty="0">
                <a:solidFill>
                  <a:srgbClr val="FF0000"/>
                </a:solidFill>
                <a:latin typeface="Times New Roman" pitchFamily="18" charset="0"/>
                <a:cs typeface="Times New Roman" pitchFamily="18" charset="0"/>
              </a:rPr>
              <a:t>ảo</a:t>
            </a:r>
            <a:endParaRPr lang="vi-VN" sz="2800" b="1" dirty="0">
              <a:solidFill>
                <a:srgbClr val="FF0000"/>
              </a:solidFill>
              <a:latin typeface="Times New Roman" pitchFamily="18" charset="0"/>
              <a:cs typeface="Times New Roman" pitchFamily="18" charset="0"/>
            </a:endParaRPr>
          </a:p>
        </p:txBody>
      </p:sp>
      <p:sp>
        <p:nvSpPr>
          <p:cNvPr id="22" name="TextBox 21">
            <a:hlinkClick r:id="" action="ppaction://noaction"/>
          </p:cNvPr>
          <p:cNvSpPr txBox="1">
            <a:spLocks noChangeArrowheads="1"/>
          </p:cNvSpPr>
          <p:nvPr/>
        </p:nvSpPr>
        <p:spPr bwMode="auto">
          <a:xfrm>
            <a:off x="1295400" y="6364288"/>
            <a:ext cx="1447800" cy="493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600" b="1" dirty="0">
                <a:solidFill>
                  <a:srgbClr val="FF0000"/>
                </a:solidFill>
                <a:latin typeface="Times New Roman" pitchFamily="18" charset="0"/>
                <a:cs typeface="Times New Roman" pitchFamily="18" charset="0"/>
              </a:rPr>
              <a:t>lớn hơn</a:t>
            </a:r>
            <a:endParaRPr lang="vi-VN" sz="2600" b="1" dirty="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2024374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checkerboard(across)">
                                      <p:cBhvr>
                                        <p:cTn id="11" dur="500"/>
                                        <p:tgtEl>
                                          <p:spTgt spid="1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lide(fromBottom)">
                                      <p:cBhvr>
                                        <p:cTn id="16" dur="500"/>
                                        <p:tgtEl>
                                          <p:spTgt spid="11"/>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slide(fromBottom)">
                                      <p:cBhvr>
                                        <p:cTn id="19" dur="500"/>
                                        <p:tgtEl>
                                          <p:spTgt spid="15"/>
                                        </p:tgtEl>
                                      </p:cBhvr>
                                    </p:animEffect>
                                  </p:childTnLst>
                                </p:cTn>
                              </p:par>
                            </p:childTnLst>
                          </p:cTn>
                        </p:par>
                        <p:par>
                          <p:cTn id="20" fill="hold" nodeType="afterGroup">
                            <p:stCondLst>
                              <p:cond delay="500"/>
                            </p:stCondLst>
                            <p:childTnLst>
                              <p:par>
                                <p:cTn id="21" presetID="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0-#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1000"/>
                            </p:stCondLst>
                            <p:childTnLst>
                              <p:par>
                                <p:cTn id="26" presetID="2" presetClass="entr" presetSubtype="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0-#ppt_w/2"/>
                                          </p:val>
                                        </p:tav>
                                        <p:tav tm="100000">
                                          <p:val>
                                            <p:strVal val="#ppt_x"/>
                                          </p:val>
                                        </p:tav>
                                      </p:tavLst>
                                    </p:anim>
                                    <p:anim calcmode="lin" valueType="num">
                                      <p:cBhvr additive="base">
                                        <p:cTn id="2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0-#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0-#ppt_w/2"/>
                                          </p:val>
                                        </p:tav>
                                        <p:tav tm="100000">
                                          <p:val>
                                            <p:strVal val="#ppt_x"/>
                                          </p:val>
                                        </p:tav>
                                      </p:tavLst>
                                    </p:anim>
                                    <p:anim calcmode="lin" valueType="num">
                                      <p:cBhvr additive="base">
                                        <p:cTn id="47" dur="500" fill="hold"/>
                                        <p:tgtEl>
                                          <p:spTgt spid="21"/>
                                        </p:tgtEl>
                                        <p:attrNameLst>
                                          <p:attrName>ppt_y</p:attrName>
                                        </p:attrNameLst>
                                      </p:cBhvr>
                                      <p:tavLst>
                                        <p:tav tm="0">
                                          <p:val>
                                            <p:strVal val="#ppt_y"/>
                                          </p:val>
                                        </p:tav>
                                        <p:tav tm="100000">
                                          <p:val>
                                            <p:strVal val="#ppt_y"/>
                                          </p:val>
                                        </p:tav>
                                      </p:tavLst>
                                    </p:anim>
                                  </p:childTnLst>
                                </p:cTn>
                              </p:par>
                            </p:childTnLst>
                          </p:cTn>
                        </p:par>
                        <p:par>
                          <p:cTn id="48" fill="hold" nodeType="afterGroup">
                            <p:stCondLst>
                              <p:cond delay="500"/>
                            </p:stCondLst>
                            <p:childTnLst>
                              <p:par>
                                <p:cTn id="49" presetID="2" presetClass="entr" presetSubtype="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2000" fill="hold"/>
                                        <p:tgtEl>
                                          <p:spTgt spid="22"/>
                                        </p:tgtEl>
                                        <p:attrNameLst>
                                          <p:attrName>ppt_x</p:attrName>
                                        </p:attrNameLst>
                                      </p:cBhvr>
                                      <p:tavLst>
                                        <p:tav tm="0">
                                          <p:val>
                                            <p:strVal val="0-#ppt_w/2"/>
                                          </p:val>
                                        </p:tav>
                                        <p:tav tm="100000">
                                          <p:val>
                                            <p:strVal val="#ppt_x"/>
                                          </p:val>
                                        </p:tav>
                                      </p:tavLst>
                                    </p:anim>
                                    <p:anim calcmode="lin" valueType="num">
                                      <p:cBhvr additive="base">
                                        <p:cTn id="52" dur="2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7" grpId="0"/>
      <p:bldP spid="18" grpId="0"/>
      <p:bldP spid="19" grpId="0"/>
      <p:bldP spid="20" grpId="0"/>
      <p:bldP spid="21"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1/ Ảnh tạo bởi gương cầu lồi có đặc điểm gì? &amp;quot;&quot;/&gt;&lt;property id=&quot;20307&quot; value=&quot;258&quot;/&gt;&lt;/object&gt;&lt;object type=&quot;3&quot; unique_id=&quot;10005&quot;&gt;&lt;property id=&quot;20148&quot; value=&quot;5&quot;/&gt;&lt;property id=&quot;20300&quot; value=&quot;Slide 2&quot;/&gt;&lt;property id=&quot;20307&quot; value=&quot;288&quot;/&gt;&lt;/object&gt;&lt;object type=&quot;3&quot; unique_id=&quot;10006&quot;&gt;&lt;property id=&quot;20148&quot; value=&quot;5&quot;/&gt;&lt;property id=&quot;20300&quot; value=&quot;Slide 3&quot;/&gt;&lt;property id=&quot;20307&quot; value=&quot;292&quot;/&gt;&lt;/object&gt;&lt;object type=&quot;3&quot; unique_id=&quot;10007&quot;&gt;&lt;property id=&quot;20148&quot; value=&quot;5&quot;/&gt;&lt;property id=&quot;20300&quot; value=&quot;Slide 4&quot;/&gt;&lt;property id=&quot;20307&quot; value=&quot;260&quot;/&gt;&lt;/object&gt;&lt;object type=&quot;3&quot; unique_id=&quot;10008&quot;&gt;&lt;property id=&quot;20148&quot; value=&quot;5&quot;/&gt;&lt;property id=&quot;20300&quot; value=&quot;Slide 5&quot;/&gt;&lt;property id=&quot;20307&quot; value=&quot;261&quot;/&gt;&lt;/object&gt;&lt;object type=&quot;3&quot; unique_id=&quot;10009&quot;&gt;&lt;property id=&quot;20148&quot; value=&quot;5&quot;/&gt;&lt;property id=&quot;20300&quot; value=&quot;Slide 6&quot;/&gt;&lt;property id=&quot;20307&quot; value=&quot;262&quot;/&gt;&lt;/object&gt;&lt;object type=&quot;3&quot; unique_id=&quot;10010&quot;&gt;&lt;property id=&quot;20148&quot; value=&quot;5&quot;/&gt;&lt;property id=&quot;20300&quot; value=&quot;Slide 7&quot;/&gt;&lt;property id=&quot;20307&quot; value=&quot;263&quot;/&gt;&lt;/object&gt;&lt;object type=&quot;3&quot; unique_id=&quot;10011&quot;&gt;&lt;property id=&quot;20148&quot; value=&quot;5&quot;/&gt;&lt;property id=&quot;20300&quot; value=&quot;Slide 8&quot;/&gt;&lt;property id=&quot;20307&quot; value=&quot;264&quot;/&gt;&lt;/object&gt;&lt;object type=&quot;3&quot; unique_id=&quot;10012&quot;&gt;&lt;property id=&quot;20148&quot; value=&quot;5&quot;/&gt;&lt;property id=&quot;20300&quot; value=&quot;Slide 9&quot;/&gt;&lt;property id=&quot;20307&quot; value=&quot;265&quot;/&gt;&lt;/object&gt;&lt;object type=&quot;3&quot; unique_id=&quot;10013&quot;&gt;&lt;property id=&quot;20148&quot; value=&quot;5&quot;/&gt;&lt;property id=&quot;20300&quot; value=&quot;Slide 10&quot;/&gt;&lt;property id=&quot;20307&quot; value=&quot;289&quot;/&gt;&lt;/object&gt;&lt;object type=&quot;3&quot; unique_id=&quot;10014&quot;&gt;&lt;property id=&quot;20148&quot; value=&quot;5&quot;/&gt;&lt;property id=&quot;20300&quot; value=&quot;Slide 11&quot;/&gt;&lt;property id=&quot;20307&quot; value=&quot;266&quot;/&gt;&lt;/object&gt;&lt;object type=&quot;3&quot; unique_id=&quot;10015&quot;&gt;&lt;property id=&quot;20148&quot; value=&quot;5&quot;/&gt;&lt;property id=&quot;20300&quot; value=&quot;Slide 12 - &amp;quot;C3 : Quan sát chùm tia phản xạ xem nó có đặc điểm gì ?&amp;quot;&quot;/&gt;&lt;property id=&quot;20307&quot; value=&quot;267&quot;/&gt;&lt;/object&gt;&lt;object type=&quot;3&quot; unique_id=&quot;10016&quot;&gt;&lt;property id=&quot;20148&quot; value=&quot;5&quot;/&gt;&lt;property id=&quot;20300&quot; value=&quot;Slide 13&quot;/&gt;&lt;property id=&quot;20307&quot; value=&quot;268&quot;/&gt;&lt;/object&gt;&lt;object type=&quot;3&quot; unique_id=&quot;10017&quot;&gt;&lt;property id=&quot;20148&quot; value=&quot;5&quot;/&gt;&lt;property id=&quot;20300&quot; value=&quot;Slide 14&quot;/&gt;&lt;property id=&quot;20307&quot; value=&quot;269&quot;/&gt;&lt;/object&gt;&lt;object type=&quot;3&quot; unique_id=&quot;10018&quot;&gt;&lt;property id=&quot;20148&quot; value=&quot;5&quot;/&gt;&lt;property id=&quot;20300&quot; value=&quot;Slide 15&quot;/&gt;&lt;property id=&quot;20307&quot; value=&quot;270&quot;/&gt;&lt;/object&gt;&lt;object type=&quot;3&quot; unique_id=&quot;10019&quot;&gt;&lt;property id=&quot;20148&quot; value=&quot;5&quot;/&gt;&lt;property id=&quot;20300&quot; value=&quot;Slide 16&quot;/&gt;&lt;property id=&quot;20307&quot; value=&quot;271&quot;/&gt;&lt;/object&gt;&lt;object type=&quot;3&quot; unique_id=&quot;10020&quot;&gt;&lt;property id=&quot;20148&quot; value=&quot;5&quot;/&gt;&lt;property id=&quot;20300&quot; value=&quot;Slide 17&quot;/&gt;&lt;property id=&quot;20307&quot; value=&quot;272&quot;/&gt;&lt;/object&gt;&lt;object type=&quot;3&quot; unique_id=&quot;10021&quot;&gt;&lt;property id=&quot;20148&quot; value=&quot;5&quot;/&gt;&lt;property id=&quot;20300&quot; value=&quot;Slide 18&quot;/&gt;&lt;property id=&quot;20307&quot; value=&quot;273&quot;/&gt;&lt;/object&gt;&lt;object type=&quot;3&quot; unique_id=&quot;10022&quot;&gt;&lt;property id=&quot;20148&quot; value=&quot;5&quot;/&gt;&lt;property id=&quot;20300&quot; value=&quot;Slide 19&quot;/&gt;&lt;property id=&quot;20307&quot; value=&quot;274&quot;/&gt;&lt;/object&gt;&lt;object type=&quot;3&quot; unique_id=&quot;10023&quot;&gt;&lt;property id=&quot;20148&quot; value=&quot;5&quot;/&gt;&lt;property id=&quot;20300&quot; value=&quot;Slide 20&quot;/&gt;&lt;property id=&quot;20307&quot; value=&quot;290&quot;/&gt;&lt;/object&gt;&lt;object type=&quot;3&quot; unique_id=&quot;10024&quot;&gt;&lt;property id=&quot;20148&quot; value=&quot;5&quot;/&gt;&lt;property id=&quot;20300&quot; value=&quot;Slide 21&quot;/&gt;&lt;property id=&quot;20307&quot; value=&quot;275&quot;/&gt;&lt;/object&gt;&lt;object type=&quot;3&quot; unique_id=&quot;10025&quot;&gt;&lt;property id=&quot;20148&quot; value=&quot;5&quot;/&gt;&lt;property id=&quot;20300&quot; value=&quot;Slide 22&quot;/&gt;&lt;property id=&quot;20307&quot; value=&quot;276&quot;/&gt;&lt;/object&gt;&lt;object type=&quot;3&quot; unique_id=&quot;10026&quot;&gt;&lt;property id=&quot;20148&quot; value=&quot;5&quot;/&gt;&lt;property id=&quot;20300&quot; value=&quot;Slide 23&quot;/&gt;&lt;property id=&quot;20307&quot; value=&quot;277&quot;/&gt;&lt;/object&gt;&lt;object type=&quot;3&quot; unique_id=&quot;10027&quot;&gt;&lt;property id=&quot;20148&quot; value=&quot;5&quot;/&gt;&lt;property id=&quot;20300&quot; value=&quot;Slide 24&quot;/&gt;&lt;property id=&quot;20307&quot; value=&quot;278&quot;/&gt;&lt;/object&gt;&lt;object type=&quot;3&quot; unique_id=&quot;10028&quot;&gt;&lt;property id=&quot;20148&quot; value=&quot;5&quot;/&gt;&lt;property id=&quot;20300&quot; value=&quot;Slide 25&quot;/&gt;&lt;property id=&quot;20307&quot; value=&quot;279&quot;/&gt;&lt;/object&gt;&lt;object type=&quot;3&quot; unique_id=&quot;10029&quot;&gt;&lt;property id=&quot;20148&quot; value=&quot;5&quot;/&gt;&lt;property id=&quot;20300&quot; value=&quot;Slide 26 - &amp;quot;Mặt Trời là một nguồn năng lượng. Sử dụng năng lượng Mặt Trời là một yêu cầu cấp thiết nhằm giảm thiểu việc sử dụn&quot;/&gt;&lt;property id=&quot;20307&quot; value=&quot;280&quot;/&gt;&lt;/object&gt;&lt;object type=&quot;3&quot; unique_id=&quot;10030&quot;&gt;&lt;property id=&quot;20148&quot; value=&quot;5&quot;/&gt;&lt;property id=&quot;20300&quot; value=&quot;Slide 27&quot;/&gt;&lt;property id=&quot;20307&quot; value=&quot;281&quot;/&gt;&lt;/object&gt;&lt;object type=&quot;3&quot; unique_id=&quot;10031&quot;&gt;&lt;property id=&quot;20148&quot; value=&quot;5&quot;/&gt;&lt;property id=&quot;20300&quot; value=&quot;Slide 28&quot;/&gt;&lt;property id=&quot;20307&quot; value=&quot;291&quot;/&gt;&lt;/object&gt;&lt;object type=&quot;3&quot; unique_id=&quot;10032&quot;&gt;&lt;property id=&quot;20148&quot; value=&quot;5&quot;/&gt;&lt;property id=&quot;20300&quot; value=&quot;Slide 29&quot;/&gt;&lt;property id=&quot;20307&quot; value=&quot;284&quot;/&gt;&lt;/object&gt;&lt;object type=&quot;3&quot; unique_id=&quot;10033&quot;&gt;&lt;property id=&quot;20148&quot; value=&quot;5&quot;/&gt;&lt;property id=&quot;20300&quot; value=&quot;Slide 30&quot;/&gt;&lt;property id=&quot;20307&quot; value=&quot;285&quot;/&gt;&lt;/object&gt;&lt;object type=&quot;3&quot; unique_id=&quot;10034&quot;&gt;&lt;property id=&quot;20148&quot; value=&quot;5&quot;/&gt;&lt;property id=&quot;20300&quot; value=&quot;Slide 31&quot;/&gt;&lt;property id=&quot;20307&quot; value=&quot;286&quot;/&gt;&lt;/objec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1893</Words>
  <Application>Microsoft Office PowerPoint</Application>
  <PresentationFormat>On-screen Show (4:3)</PresentationFormat>
  <Paragraphs>186</Paragraphs>
  <Slides>31</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1_Office Theme</vt:lpstr>
      <vt:lpstr>Image</vt:lpstr>
      <vt:lpstr>1/ Ảnh tạo bởi gương cầu lồi có đặc điểm gì? </vt:lpstr>
      <vt:lpstr>Slide 2</vt:lpstr>
      <vt:lpstr>Slide 3</vt:lpstr>
      <vt:lpstr>Slide 4</vt:lpstr>
      <vt:lpstr>Slide 5</vt:lpstr>
      <vt:lpstr>Slide 6</vt:lpstr>
      <vt:lpstr>Slide 7</vt:lpstr>
      <vt:lpstr>Slide 8</vt:lpstr>
      <vt:lpstr>Slide 9</vt:lpstr>
      <vt:lpstr>Slide 10</vt:lpstr>
      <vt:lpstr>Slide 11</vt:lpstr>
      <vt:lpstr>C3 : Quan sát chùm tia phản xạ xem nó có đặc điểm gì ?</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Mặt Trời là một nguồn năng lượng. Sử dụng năng lượng Mặt Trời là một yêu cầu cấp thiết nhằm giảm thiểu việc sử dụng năng lượng hóa thạch (tiết kiệm tài nguyên, bảo vệ môi trường) </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Ảnh tạo bởi gương cầu lồi có đặc điểm gì? </dc:title>
  <dc:creator>Hoan</dc:creator>
  <cp:lastModifiedBy>AutoBVT</cp:lastModifiedBy>
  <cp:revision>19</cp:revision>
  <dcterms:created xsi:type="dcterms:W3CDTF">2013-10-07T12:11:22Z</dcterms:created>
  <dcterms:modified xsi:type="dcterms:W3CDTF">2017-10-02T01:59:30Z</dcterms:modified>
</cp:coreProperties>
</file>